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1.xml" ContentType="application/vnd.openxmlformats-officedocument.presentationml.notesSlide+xml"/>
  <Override PartName="/ppt/comments/comment4.xml" ContentType="application/vnd.openxmlformats-officedocument.presentationml.comments+xml"/>
  <Override PartName="/ppt/notesSlides/notesSlide2.xml" ContentType="application/vnd.openxmlformats-officedocument.presentationml.notesSlide+xml"/>
  <Override PartName="/ppt/comments/comment5.xml" ContentType="application/vnd.openxmlformats-officedocument.presentationml.comments+xml"/>
  <Override PartName="/ppt/notesSlides/notesSlide3.xml" ContentType="application/vnd.openxmlformats-officedocument.presentationml.notesSlide+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Lst>
  <p:notesMasterIdLst>
    <p:notesMasterId r:id="rId23"/>
  </p:notesMasterIdLst>
  <p:handoutMasterIdLst>
    <p:handoutMasterId r:id="rId24"/>
  </p:handoutMasterIdLst>
  <p:sldIdLst>
    <p:sldId id="276" r:id="rId2"/>
    <p:sldId id="277" r:id="rId3"/>
    <p:sldId id="285" r:id="rId4"/>
    <p:sldId id="286" r:id="rId5"/>
    <p:sldId id="287" r:id="rId6"/>
    <p:sldId id="288" r:id="rId7"/>
    <p:sldId id="291" r:id="rId8"/>
    <p:sldId id="292" r:id="rId9"/>
    <p:sldId id="278" r:id="rId10"/>
    <p:sldId id="293" r:id="rId11"/>
    <p:sldId id="280" r:id="rId12"/>
    <p:sldId id="281" r:id="rId13"/>
    <p:sldId id="275" r:id="rId14"/>
    <p:sldId id="283" r:id="rId15"/>
    <p:sldId id="284" r:id="rId16"/>
    <p:sldId id="279" r:id="rId17"/>
    <p:sldId id="282" r:id="rId18"/>
    <p:sldId id="261" r:id="rId19"/>
    <p:sldId id="263" r:id="rId20"/>
    <p:sldId id="267" r:id="rId21"/>
    <p:sldId id="268" r:id="rId22"/>
  </p:sldIdLst>
  <p:sldSz cx="10080625" cy="7559675"/>
  <p:notesSz cx="7099300" cy="10234613"/>
  <p:defaultTextStyle>
    <a:defPPr>
      <a:defRPr lang="en-GB"/>
    </a:defPPr>
    <a:lvl1pPr algn="ctr"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SimSun" pitchFamily="2" charset="-122"/>
        <a:cs typeface="+mn-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SimSun" pitchFamily="2" charset="-122"/>
        <a:cs typeface="+mn-cs"/>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SimSun" pitchFamily="2" charset="-122"/>
        <a:cs typeface="+mn-cs"/>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SimSun" pitchFamily="2" charset="-122"/>
        <a:cs typeface="+mn-cs"/>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SimSun" pitchFamily="2" charset="-122"/>
        <a:cs typeface="+mn-cs"/>
      </a:defRPr>
    </a:lvl5pPr>
    <a:lvl6pPr marL="2286000" algn="l" defTabSz="914400" rtl="0" eaLnBrk="1" latinLnBrk="0" hangingPunct="1">
      <a:defRPr kern="1200">
        <a:solidFill>
          <a:schemeClr val="tx1"/>
        </a:solidFill>
        <a:latin typeface="Arial" charset="0"/>
        <a:ea typeface="SimSun" pitchFamily="2" charset="-122"/>
        <a:cs typeface="+mn-cs"/>
      </a:defRPr>
    </a:lvl6pPr>
    <a:lvl7pPr marL="2743200" algn="l" defTabSz="914400" rtl="0" eaLnBrk="1" latinLnBrk="0" hangingPunct="1">
      <a:defRPr kern="1200">
        <a:solidFill>
          <a:schemeClr val="tx1"/>
        </a:solidFill>
        <a:latin typeface="Arial" charset="0"/>
        <a:ea typeface="SimSun" pitchFamily="2" charset="-122"/>
        <a:cs typeface="+mn-cs"/>
      </a:defRPr>
    </a:lvl7pPr>
    <a:lvl8pPr marL="3200400" algn="l" defTabSz="914400" rtl="0" eaLnBrk="1" latinLnBrk="0" hangingPunct="1">
      <a:defRPr kern="1200">
        <a:solidFill>
          <a:schemeClr val="tx1"/>
        </a:solidFill>
        <a:latin typeface="Arial" charset="0"/>
        <a:ea typeface="SimSun" pitchFamily="2" charset="-122"/>
        <a:cs typeface="+mn-cs"/>
      </a:defRPr>
    </a:lvl8pPr>
    <a:lvl9pPr marL="3657600" algn="l" defTabSz="914400" rtl="0" eaLnBrk="1" latinLnBrk="0" hangingPunct="1">
      <a:defRPr kern="1200">
        <a:solidFill>
          <a:schemeClr val="tx1"/>
        </a:solidFill>
        <a:latin typeface="Arial" charset="0"/>
        <a:ea typeface="SimSun"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757">
          <p15:clr>
            <a:srgbClr val="A4A3A4"/>
          </p15:clr>
        </p15:guide>
        <p15:guide id="2" pos="20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C Pettier" initials="JCP" lastIdx="12" clrIdx="0"/>
  <p:cmAuthor id="1" name="Jean-Christophe PETTIER" initials="JCP" lastIdx="8"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3DC340"/>
    <a:srgbClr val="66FFFF"/>
    <a:srgbClr val="99CCFF"/>
    <a:srgbClr val="66FFCC"/>
    <a:srgbClr val="33CCFF"/>
    <a:srgbClr val="33CCCC"/>
    <a:srgbClr val="00FF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9" autoAdjust="0"/>
    <p:restoredTop sz="94676" autoAdjust="0"/>
  </p:normalViewPr>
  <p:slideViewPr>
    <p:cSldViewPr>
      <p:cViewPr>
        <p:scale>
          <a:sx n="90" d="100"/>
          <a:sy n="90" d="100"/>
        </p:scale>
        <p:origin x="-546"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194" y="1800"/>
      </p:cViewPr>
      <p:guideLst>
        <p:guide orient="horz" pos="2757"/>
        <p:guide pos="20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2-08T10:41:46.708" idx="5">
    <p:pos x="5335" y="222"/>
    <p:text>il s'agit d'introduire une description minimal de notre corps (l'anatomie) et de son fonctionnement (la physiologie) pour comprendre les conditions de survenue des accidents toxiques</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2-08T10:53:33.799" idx="6">
    <p:pos x="5288" y="2559"/>
    <p:text>néon, krypton, hélium, xénon, radon, hydrogène</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02-08T12:13:28.222" idx="8">
    <p:pos x="5430" y="3730"/>
    <p:text>soit la superficie d'un terrain de tennis</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02-08T08:36:01.234" idx="1">
    <p:pos x="3395" y="2009"/>
    <p:text>relativiser avec l'origine d'ADD causé par un FOP de 1 à 3 pour 10000, opérable</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02-08T08:50:30.454" idx="3">
    <p:pos x="1965" y="3631"/>
    <p:text>l'eau se répartit entre des eaux de surface absorbant la chaleur du soleil et dont la température est uniforme sur plusieurs dizaines de mètres en raison des mouvement sengendrés par la houle
et la couche profonde qui peut être une dizaine de °C plus bas, 90% des océans sont constitués de ces eaux profondes à 2-3°C, la brève zone de transition s'appelle la thermocline que l'on ne rencontre donc habituellement pas</p:text>
    <p:extLst mod="1">
      <p:ext uri="{C676402C-5697-4E1C-873F-D02D1690AC5C}">
        <p15:threadingInfo xmlns:p15="http://schemas.microsoft.com/office/powerpoint/2012/main" timeZoneBias="-60"/>
      </p:ext>
    </p:extLst>
  </p:cm>
  <p:cm authorId="1" dt="2015-02-08T08:51:15.254" idx="4">
    <p:pos x="4102" y="3970"/>
    <p:text>Manche : de 8 à 17°C
Mer rouge : de 22 à 25°C</p:text>
    <p:extLst mod="1">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0" dt="2012-01-20T21:21:58.331" idx="10">
    <p:pos x="4244" y="3834"/>
    <p:text>effet inverse ! car génère vaso-dilatation</p:text>
  </p:cm>
  <p:cm authorId="0" dt="2012-01-29T10:45:52.179" idx="11">
    <p:pos x="3404" y="4099"/>
    <p:text>un retour brutal de la circulation peut engendrer une détresse cardiaque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B0B0DBC6-5E75-4058-85EC-EE7F1F872B60}" type="datetimeFigureOut">
              <a:rPr lang="fr-FR" smtClean="0"/>
              <a:t>25/01/2020</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C6ACE35D-33BA-4CD4-9D15-51503FDE6393}" type="slidenum">
              <a:rPr lang="fr-FR" smtClean="0"/>
              <a:t>‹N°›</a:t>
            </a:fld>
            <a:endParaRPr lang="fr-FR"/>
          </a:p>
        </p:txBody>
      </p:sp>
    </p:spTree>
    <p:extLst>
      <p:ext uri="{BB962C8B-B14F-4D97-AF65-F5344CB8AC3E}">
        <p14:creationId xmlns:p14="http://schemas.microsoft.com/office/powerpoint/2010/main" val="38558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1187450" y="982663"/>
            <a:ext cx="4722813" cy="3541712"/>
          </a:xfrm>
          <a:prstGeom prst="rect">
            <a:avLst/>
          </a:prstGeom>
          <a:noFill/>
          <a:ln w="360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1098550" y="4868863"/>
            <a:ext cx="4906963" cy="3929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fr-FR" smtClean="0"/>
          </a:p>
        </p:txBody>
      </p:sp>
    </p:spTree>
    <p:extLst>
      <p:ext uri="{BB962C8B-B14F-4D97-AF65-F5344CB8AC3E}">
        <p14:creationId xmlns:p14="http://schemas.microsoft.com/office/powerpoint/2010/main" val="3624585807"/>
      </p:ext>
    </p:extLst>
  </p:cSld>
  <p:clrMap bg1="lt1" tx1="dk1" bg2="lt2" tx2="dk2" accent1="accent1" accent2="accent2" accent3="accent3" accent4="accent4" accent5="accent5" accent6="accent6" hlink="hlink" folHlink="folHlink"/>
  <p:notesStyle>
    <a:lvl1pPr algn="l" defTabSz="449263" rtl="0" fontAlgn="base">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1pPr>
    <a:lvl2pPr marL="742950" indent="-285750" algn="l" defTabSz="449263" rtl="0" fontAlgn="base">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2pPr>
    <a:lvl3pPr marL="1143000" indent="-228600" algn="l" defTabSz="449263" rtl="0" fontAlgn="base">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3pPr>
    <a:lvl4pPr marL="1600200" indent="-228600" algn="l" defTabSz="449263" rtl="0" fontAlgn="base">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4pPr>
    <a:lvl5pPr marL="2057400" indent="-228600" algn="l" defTabSz="449263" rtl="0" fontAlgn="base">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47445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pPr eaLnBrk="1" hangingPunct="1"/>
            <a:endParaRPr lang="fr-FR" smtClean="0"/>
          </a:p>
        </p:txBody>
      </p:sp>
    </p:spTree>
    <p:extLst>
      <p:ext uri="{BB962C8B-B14F-4D97-AF65-F5344CB8AC3E}">
        <p14:creationId xmlns:p14="http://schemas.microsoft.com/office/powerpoint/2010/main" val="1071114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2472767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n, Nouvelle partie">
    <p:spTree>
      <p:nvGrpSpPr>
        <p:cNvPr id="1" name=""/>
        <p:cNvGrpSpPr/>
        <p:nvPr/>
      </p:nvGrpSpPr>
      <p:grpSpPr>
        <a:xfrm>
          <a:off x="0" y="0"/>
          <a:ext cx="0" cy="0"/>
          <a:chOff x="0" y="0"/>
          <a:chExt cx="0" cy="0"/>
        </a:xfrm>
      </p:grpSpPr>
      <p:sp>
        <p:nvSpPr>
          <p:cNvPr id="2" name="Titre 1"/>
          <p:cNvSpPr>
            <a:spLocks noGrp="1"/>
          </p:cNvSpPr>
          <p:nvPr>
            <p:ph type="title"/>
          </p:nvPr>
        </p:nvSpPr>
        <p:spPr>
          <a:xfrm>
            <a:off x="3" y="1"/>
            <a:ext cx="10080625" cy="1033453"/>
          </a:xfrm>
          <a:solidFill>
            <a:schemeClr val="accent1"/>
          </a:solidFill>
        </p:spPr>
        <p:txBody>
          <a:bodyPr/>
          <a:lstStyle>
            <a:lvl1pPr>
              <a:defRPr cap="small" baseline="0"/>
            </a:lvl1pPr>
          </a:lstStyle>
          <a:p>
            <a:r>
              <a:rPr lang="fr-FR" dirty="0" smtClean="0"/>
              <a:t>Modifiez le style du titre</a:t>
            </a:r>
            <a:endParaRPr lang="fr-FR" dirty="0"/>
          </a:p>
        </p:txBody>
      </p:sp>
      <p:sp>
        <p:nvSpPr>
          <p:cNvPr id="5" name="Espace réservé du contenu 2"/>
          <p:cNvSpPr>
            <a:spLocks noGrp="1"/>
          </p:cNvSpPr>
          <p:nvPr>
            <p:ph idx="1" hasCustomPrompt="1"/>
          </p:nvPr>
        </p:nvSpPr>
        <p:spPr>
          <a:xfrm>
            <a:off x="1151880" y="2123653"/>
            <a:ext cx="7848303" cy="4270703"/>
          </a:xfrm>
          <a:prstGeom prst="rect">
            <a:avLst/>
          </a:prstGeom>
        </p:spPr>
        <p:txBody>
          <a:bodyPr/>
          <a:lstStyle>
            <a:lvl1pPr>
              <a:defRPr/>
            </a:lvl1pPr>
            <a:lvl2pPr marL="1001713" indent="-188913">
              <a:buFont typeface="Wingdings" pitchFamily="2" charset="2"/>
              <a:buChar char="v"/>
              <a:defRPr/>
            </a:lvl2pPr>
          </a:lstStyle>
          <a:p>
            <a:pPr lvl="0"/>
            <a:r>
              <a:rPr lang="fr-FR" dirty="0" smtClean="0"/>
              <a:t> Modifiez les styles du texte </a:t>
            </a:r>
            <a:r>
              <a:rPr lang="fr-FR" smtClean="0"/>
              <a:t>du masque</a:t>
            </a:r>
            <a:endParaRPr lang="fr-FR" dirty="0" smtClean="0"/>
          </a:p>
        </p:txBody>
      </p:sp>
      <p:sp>
        <p:nvSpPr>
          <p:cNvPr id="6" name="Rectangle 6"/>
          <p:cNvSpPr>
            <a:spLocks noGrp="1" noChangeArrowheads="1"/>
          </p:cNvSpPr>
          <p:nvPr>
            <p:ph type="ftr" idx="10"/>
          </p:nvPr>
        </p:nvSpPr>
        <p:spPr bwMode="auto">
          <a:xfrm>
            <a:off x="387041" y="7175901"/>
            <a:ext cx="5834063" cy="328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tabLst>
                <a:tab pos="723900" algn="l"/>
                <a:tab pos="1447800" algn="l"/>
                <a:tab pos="2171700" algn="l"/>
                <a:tab pos="2895600" algn="l"/>
                <a:tab pos="3619500" algn="l"/>
                <a:tab pos="4343400" algn="l"/>
                <a:tab pos="5067300" algn="l"/>
                <a:tab pos="5791200" algn="l"/>
              </a:tabLst>
              <a:defRPr sz="1400" i="1">
                <a:solidFill>
                  <a:srgbClr val="000000"/>
                </a:solidFill>
              </a:defRPr>
            </a:lvl1pPr>
          </a:lstStyle>
          <a:p>
            <a:pPr>
              <a:defRPr/>
            </a:pPr>
            <a:r>
              <a:rPr lang="fr-FR" smtClean="0"/>
              <a:t>JC PETTIER – anatomie-physiologie N2 -2015</a:t>
            </a:r>
            <a:endParaRPr lang="fr-FR" dirty="0"/>
          </a:p>
        </p:txBody>
      </p:sp>
      <p:sp>
        <p:nvSpPr>
          <p:cNvPr id="7" name="Rectangle 7"/>
          <p:cNvSpPr>
            <a:spLocks noGrp="1" noChangeArrowheads="1"/>
          </p:cNvSpPr>
          <p:nvPr>
            <p:ph type="sldNum" idx="11"/>
          </p:nvPr>
        </p:nvSpPr>
        <p:spPr bwMode="auto">
          <a:xfrm>
            <a:off x="7345364" y="7200976"/>
            <a:ext cx="2346325" cy="35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defRPr>
            </a:lvl1pPr>
          </a:lstStyle>
          <a:p>
            <a:pPr>
              <a:defRPr/>
            </a:pPr>
            <a:fld id="{A54166EE-D376-494D-8163-C8EABFEB0A8B}" type="slidenum">
              <a:rPr lang="fr-FR"/>
              <a:pPr>
                <a:defRPr/>
              </a:pPr>
              <a:t>‹N°›</a:t>
            </a:fld>
            <a:endParaRPr lang="fr-FR"/>
          </a:p>
        </p:txBody>
      </p:sp>
    </p:spTree>
    <p:extLst>
      <p:ext uri="{BB962C8B-B14F-4D97-AF65-F5344CB8AC3E}">
        <p14:creationId xmlns:p14="http://schemas.microsoft.com/office/powerpoint/2010/main" val="39626318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Nouvelle section">
    <p:spTree>
      <p:nvGrpSpPr>
        <p:cNvPr id="1" name=""/>
        <p:cNvGrpSpPr/>
        <p:nvPr/>
      </p:nvGrpSpPr>
      <p:grpSpPr>
        <a:xfrm>
          <a:off x="0" y="0"/>
          <a:ext cx="0" cy="0"/>
          <a:chOff x="0" y="0"/>
          <a:chExt cx="0" cy="0"/>
        </a:xfrm>
      </p:grpSpPr>
      <p:sp>
        <p:nvSpPr>
          <p:cNvPr id="3" name="Rectangle 6"/>
          <p:cNvSpPr>
            <a:spLocks noGrp="1" noChangeArrowheads="1"/>
          </p:cNvSpPr>
          <p:nvPr>
            <p:ph type="sldNum" idx="11"/>
          </p:nvPr>
        </p:nvSpPr>
        <p:spPr>
          <a:ln/>
        </p:spPr>
        <p:txBody>
          <a:bodyPr/>
          <a:lstStyle>
            <a:lvl1pPr>
              <a:defRPr/>
            </a:lvl1pPr>
          </a:lstStyle>
          <a:p>
            <a:pPr>
              <a:defRPr/>
            </a:pPr>
            <a:fld id="{73171BC2-5229-4045-B5B9-F21E1E807CF7}" type="slidenum">
              <a:rPr lang="fr-FR"/>
              <a:pPr>
                <a:defRPr/>
              </a:pPr>
              <a:t>‹N°›</a:t>
            </a:fld>
            <a:endParaRPr lang="fr-FR"/>
          </a:p>
        </p:txBody>
      </p:sp>
      <p:sp>
        <p:nvSpPr>
          <p:cNvPr id="5" name="Rectangle 6"/>
          <p:cNvSpPr>
            <a:spLocks noGrp="1" noChangeArrowheads="1"/>
          </p:cNvSpPr>
          <p:nvPr>
            <p:ph type="ftr" idx="10"/>
          </p:nvPr>
        </p:nvSpPr>
        <p:spPr bwMode="auto">
          <a:xfrm>
            <a:off x="387041" y="7175901"/>
            <a:ext cx="5834063" cy="328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tabLst>
                <a:tab pos="723900" algn="l"/>
                <a:tab pos="1447800" algn="l"/>
                <a:tab pos="2171700" algn="l"/>
                <a:tab pos="2895600" algn="l"/>
                <a:tab pos="3619500" algn="l"/>
                <a:tab pos="4343400" algn="l"/>
                <a:tab pos="5067300" algn="l"/>
                <a:tab pos="5791200" algn="l"/>
              </a:tabLst>
              <a:defRPr sz="1400" i="1">
                <a:solidFill>
                  <a:srgbClr val="000000"/>
                </a:solidFill>
              </a:defRPr>
            </a:lvl1pPr>
          </a:lstStyle>
          <a:p>
            <a:pPr>
              <a:defRPr/>
            </a:pPr>
            <a:r>
              <a:rPr lang="fr-FR" smtClean="0"/>
              <a:t>JC PETTIER – anatomie-physiologie N2 -2015</a:t>
            </a:r>
            <a:endParaRPr lang="fr-FR" dirty="0"/>
          </a:p>
        </p:txBody>
      </p:sp>
      <p:sp>
        <p:nvSpPr>
          <p:cNvPr id="6" name="Text Box 6"/>
          <p:cNvSpPr txBox="1">
            <a:spLocks noChangeArrowheads="1"/>
          </p:cNvSpPr>
          <p:nvPr userDrawn="1"/>
        </p:nvSpPr>
        <p:spPr bwMode="auto">
          <a:xfrm>
            <a:off x="1323884" y="3072935"/>
            <a:ext cx="7704138" cy="603250"/>
          </a:xfrm>
          <a:prstGeom prst="rect">
            <a:avLst/>
          </a:prstGeom>
          <a:solidFill>
            <a:schemeClr val="accent1"/>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endParaRPr lang="fr-FR" sz="3600" b="1"/>
          </a:p>
        </p:txBody>
      </p:sp>
      <p:sp>
        <p:nvSpPr>
          <p:cNvPr id="7" name="Espace réservé du contenu 2"/>
          <p:cNvSpPr>
            <a:spLocks noGrp="1"/>
          </p:cNvSpPr>
          <p:nvPr>
            <p:ph idx="1" hasCustomPrompt="1"/>
          </p:nvPr>
        </p:nvSpPr>
        <p:spPr>
          <a:xfrm>
            <a:off x="1323735" y="3072935"/>
            <a:ext cx="7704287" cy="603251"/>
          </a:xfrm>
          <a:prstGeom prst="rect">
            <a:avLst/>
          </a:prstGeom>
        </p:spPr>
        <p:txBody>
          <a:bodyPr/>
          <a:lstStyle>
            <a:lvl1pPr marL="87313" indent="0" algn="r">
              <a:buNone/>
              <a:defRPr sz="3600" b="1"/>
            </a:lvl1pPr>
            <a:lvl2pPr marL="1001713" indent="-188913">
              <a:buFont typeface="Wingdings" pitchFamily="2" charset="2"/>
              <a:buChar char="v"/>
              <a:defRPr/>
            </a:lvl2pPr>
          </a:lstStyle>
          <a:p>
            <a:pPr lvl="0"/>
            <a:r>
              <a:rPr lang="fr-FR" dirty="0" smtClean="0"/>
              <a:t> Modifiez les styles du texte </a:t>
            </a:r>
            <a:r>
              <a:rPr lang="fr-FR" smtClean="0"/>
              <a:t>du masque</a:t>
            </a:r>
            <a:endParaRPr lang="fr-FR" dirty="0" smtClean="0"/>
          </a:p>
        </p:txBody>
      </p:sp>
    </p:spTree>
    <p:extLst>
      <p:ext uri="{BB962C8B-B14F-4D97-AF65-F5344CB8AC3E}">
        <p14:creationId xmlns:p14="http://schemas.microsoft.com/office/powerpoint/2010/main" val="1765008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lang="fr-FR" dirty="0" smtClean="0"/>
              <a:t>Modifiez le style du titre</a:t>
            </a:r>
            <a:endParaRPr lang="fr-FR" dirty="0"/>
          </a:p>
        </p:txBody>
      </p:sp>
      <p:sp>
        <p:nvSpPr>
          <p:cNvPr id="3" name="Espace réservé du contenu 2"/>
          <p:cNvSpPr>
            <a:spLocks noGrp="1"/>
          </p:cNvSpPr>
          <p:nvPr>
            <p:ph idx="1" hasCustomPrompt="1"/>
          </p:nvPr>
        </p:nvSpPr>
        <p:spPr>
          <a:xfrm>
            <a:off x="360363" y="1258624"/>
            <a:ext cx="9359900" cy="5567780"/>
          </a:xfrm>
          <a:prstGeom prst="rect">
            <a:avLst/>
          </a:prstGeom>
        </p:spPr>
        <p:txBody>
          <a:bodyPr/>
          <a:lstStyle>
            <a:lvl1pPr>
              <a:defRPr/>
            </a:lvl1pPr>
            <a:lvl2pPr marL="1001713" indent="-188913">
              <a:buFont typeface="Wingdings" pitchFamily="2" charset="2"/>
              <a:buChar char="v"/>
              <a:defRPr/>
            </a:lvl2pPr>
          </a:lstStyle>
          <a:p>
            <a:pPr lvl="0"/>
            <a:r>
              <a:rPr lang="fr-FR" dirty="0" smtClean="0"/>
              <a:t> 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Rectangle 7"/>
          <p:cNvSpPr>
            <a:spLocks noGrp="1" noChangeArrowheads="1"/>
          </p:cNvSpPr>
          <p:nvPr>
            <p:ph type="sldNum" idx="11"/>
          </p:nvPr>
        </p:nvSpPr>
        <p:spPr>
          <a:ln/>
        </p:spPr>
        <p:txBody>
          <a:bodyPr/>
          <a:lstStyle>
            <a:lvl1pPr>
              <a:defRPr/>
            </a:lvl1pPr>
          </a:lstStyle>
          <a:p>
            <a:pPr>
              <a:defRPr/>
            </a:pPr>
            <a:fld id="{33AFE634-7499-4E13-930E-8048A26A994D}" type="slidenum">
              <a:rPr lang="fr-FR"/>
              <a:pPr>
                <a:defRPr/>
              </a:pPr>
              <a:t>‹N°›</a:t>
            </a:fld>
            <a:endParaRPr lang="fr-FR"/>
          </a:p>
        </p:txBody>
      </p:sp>
      <p:cxnSp>
        <p:nvCxnSpPr>
          <p:cNvPr id="7" name="Connecteur droit 6"/>
          <p:cNvCxnSpPr/>
          <p:nvPr userDrawn="1"/>
        </p:nvCxnSpPr>
        <p:spPr bwMode="auto">
          <a:xfrm>
            <a:off x="3" y="1099699"/>
            <a:ext cx="10080625" cy="0"/>
          </a:xfrm>
          <a:prstGeom prst="line">
            <a:avLst/>
          </a:prstGeom>
          <a:solidFill>
            <a:srgbClr val="F0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 name="Rectangle 6"/>
          <p:cNvSpPr>
            <a:spLocks noGrp="1" noChangeArrowheads="1"/>
          </p:cNvSpPr>
          <p:nvPr>
            <p:ph type="ftr" idx="10"/>
          </p:nvPr>
        </p:nvSpPr>
        <p:spPr bwMode="auto">
          <a:xfrm>
            <a:off x="387041" y="7175901"/>
            <a:ext cx="5834063" cy="328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tabLst>
                <a:tab pos="723900" algn="l"/>
                <a:tab pos="1447800" algn="l"/>
                <a:tab pos="2171700" algn="l"/>
                <a:tab pos="2895600" algn="l"/>
                <a:tab pos="3619500" algn="l"/>
                <a:tab pos="4343400" algn="l"/>
                <a:tab pos="5067300" algn="l"/>
                <a:tab pos="5791200" algn="l"/>
              </a:tabLst>
              <a:defRPr sz="1400" i="1">
                <a:solidFill>
                  <a:srgbClr val="000000"/>
                </a:solidFill>
              </a:defRPr>
            </a:lvl1pPr>
          </a:lstStyle>
          <a:p>
            <a:pPr>
              <a:defRPr/>
            </a:pPr>
            <a:r>
              <a:rPr lang="fr-FR" smtClean="0"/>
              <a:t>JC PETTIER – anatomie-physiologie N2 -2015</a:t>
            </a:r>
            <a:endParaRPr lang="fr-FR" dirty="0"/>
          </a:p>
        </p:txBody>
      </p:sp>
    </p:spTree>
    <p:extLst>
      <p:ext uri="{BB962C8B-B14F-4D97-AF65-F5344CB8AC3E}">
        <p14:creationId xmlns:p14="http://schemas.microsoft.com/office/powerpoint/2010/main" val="35922970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 sans titre">
    <p:spTree>
      <p:nvGrpSpPr>
        <p:cNvPr id="1" name=""/>
        <p:cNvGrpSpPr/>
        <p:nvPr/>
      </p:nvGrpSpPr>
      <p:grpSpPr>
        <a:xfrm>
          <a:off x="0" y="0"/>
          <a:ext cx="0" cy="0"/>
          <a:chOff x="0" y="0"/>
          <a:chExt cx="0" cy="0"/>
        </a:xfrm>
      </p:grpSpPr>
      <p:sp>
        <p:nvSpPr>
          <p:cNvPr id="5" name="Rectangle 7"/>
          <p:cNvSpPr>
            <a:spLocks noGrp="1" noChangeArrowheads="1"/>
          </p:cNvSpPr>
          <p:nvPr>
            <p:ph type="sldNum" idx="11"/>
          </p:nvPr>
        </p:nvSpPr>
        <p:spPr>
          <a:ln/>
        </p:spPr>
        <p:txBody>
          <a:bodyPr/>
          <a:lstStyle>
            <a:lvl1pPr>
              <a:defRPr/>
            </a:lvl1pPr>
          </a:lstStyle>
          <a:p>
            <a:pPr>
              <a:defRPr/>
            </a:pPr>
            <a:fld id="{DFB4FEA8-5B7E-403B-AF2A-DA6E2E864D46}" type="slidenum">
              <a:rPr lang="fr-FR"/>
              <a:pPr>
                <a:defRPr/>
              </a:pPr>
              <a:t>‹N°›</a:t>
            </a:fld>
            <a:endParaRPr lang="fr-FR"/>
          </a:p>
        </p:txBody>
      </p:sp>
      <p:sp>
        <p:nvSpPr>
          <p:cNvPr id="6" name="Espace réservé du contenu 2"/>
          <p:cNvSpPr>
            <a:spLocks noGrp="1"/>
          </p:cNvSpPr>
          <p:nvPr>
            <p:ph idx="1" hasCustomPrompt="1"/>
          </p:nvPr>
        </p:nvSpPr>
        <p:spPr>
          <a:xfrm>
            <a:off x="360363" y="490227"/>
            <a:ext cx="9359900" cy="6336177"/>
          </a:xfrm>
          <a:prstGeom prst="rect">
            <a:avLst/>
          </a:prstGeom>
        </p:spPr>
        <p:txBody>
          <a:bodyPr/>
          <a:lstStyle>
            <a:lvl1pPr>
              <a:defRPr/>
            </a:lvl1pPr>
            <a:lvl2pPr marL="1001713" indent="-188913">
              <a:buFont typeface="Wingdings" pitchFamily="2" charset="2"/>
              <a:buChar char="v"/>
              <a:defRPr/>
            </a:lvl2pPr>
          </a:lstStyle>
          <a:p>
            <a:pPr lvl="0"/>
            <a:r>
              <a:rPr lang="fr-FR" dirty="0" smtClean="0"/>
              <a:t> 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u pied de page 6"/>
          <p:cNvSpPr>
            <a:spLocks noGrp="1" noChangeArrowheads="1"/>
          </p:cNvSpPr>
          <p:nvPr>
            <p:ph type="ftr" idx="10"/>
          </p:nvPr>
        </p:nvSpPr>
        <p:spPr bwMode="auto">
          <a:xfrm>
            <a:off x="387041" y="7175901"/>
            <a:ext cx="5834063" cy="328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tabLst>
                <a:tab pos="723900" algn="l"/>
                <a:tab pos="1447800" algn="l"/>
                <a:tab pos="2171700" algn="l"/>
                <a:tab pos="2895600" algn="l"/>
                <a:tab pos="3619500" algn="l"/>
                <a:tab pos="4343400" algn="l"/>
                <a:tab pos="5067300" algn="l"/>
                <a:tab pos="5791200" algn="l"/>
              </a:tabLst>
              <a:defRPr sz="1400" i="1">
                <a:solidFill>
                  <a:srgbClr val="000000"/>
                </a:solidFill>
              </a:defRPr>
            </a:lvl1pPr>
          </a:lstStyle>
          <a:p>
            <a:pPr>
              <a:defRPr/>
            </a:pPr>
            <a:r>
              <a:rPr lang="fr-FR" smtClean="0"/>
              <a:t>JC PETTIER – anatomie-physiologie N2 -2015</a:t>
            </a:r>
            <a:endParaRPr lang="fr-FR" dirty="0"/>
          </a:p>
        </p:txBody>
      </p:sp>
    </p:spTree>
    <p:extLst>
      <p:ext uri="{BB962C8B-B14F-4D97-AF65-F5344CB8AC3E}">
        <p14:creationId xmlns:p14="http://schemas.microsoft.com/office/powerpoint/2010/main" val="16565881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ChangeArrowheads="1"/>
          </p:cNvSpPr>
          <p:nvPr userDrawn="1"/>
        </p:nvSpPr>
        <p:spPr bwMode="auto">
          <a:xfrm>
            <a:off x="1" y="7035911"/>
            <a:ext cx="10080625" cy="523765"/>
          </a:xfrm>
          <a:prstGeom prst="rect">
            <a:avLst/>
          </a:prstGeom>
          <a:gradFill rotWithShape="1">
            <a:gsLst>
              <a:gs pos="0">
                <a:schemeClr val="accent1"/>
              </a:gs>
              <a:gs pos="100000">
                <a:schemeClr val="accent1">
                  <a:gamma/>
                  <a:tint val="22353"/>
                  <a:invGamma/>
                </a:schemeClr>
              </a:gs>
            </a:gsLst>
            <a:lin ang="0" scaled="1"/>
          </a:gra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fr-FR"/>
          </a:p>
        </p:txBody>
      </p:sp>
      <p:sp>
        <p:nvSpPr>
          <p:cNvPr id="1028" name="Rectangle 4"/>
          <p:cNvSpPr>
            <a:spLocks noGrp="1" noChangeArrowheads="1"/>
          </p:cNvSpPr>
          <p:nvPr>
            <p:ph type="title"/>
          </p:nvPr>
        </p:nvSpPr>
        <p:spPr bwMode="auto">
          <a:xfrm>
            <a:off x="360363" y="180937"/>
            <a:ext cx="9359900" cy="71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Cliquez pour éditer le format du texte-titre</a:t>
            </a:r>
          </a:p>
        </p:txBody>
      </p:sp>
      <p:sp>
        <p:nvSpPr>
          <p:cNvPr id="103430" name="Rectangle 6"/>
          <p:cNvSpPr>
            <a:spLocks noGrp="1" noChangeArrowheads="1"/>
          </p:cNvSpPr>
          <p:nvPr>
            <p:ph type="ftr"/>
          </p:nvPr>
        </p:nvSpPr>
        <p:spPr bwMode="auto">
          <a:xfrm>
            <a:off x="387041" y="7175901"/>
            <a:ext cx="5834063" cy="328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tabLst>
                <a:tab pos="723900" algn="l"/>
                <a:tab pos="1447800" algn="l"/>
                <a:tab pos="2171700" algn="l"/>
                <a:tab pos="2895600" algn="l"/>
                <a:tab pos="3619500" algn="l"/>
                <a:tab pos="4343400" algn="l"/>
                <a:tab pos="5067300" algn="l"/>
                <a:tab pos="5791200" algn="l"/>
              </a:tabLst>
              <a:defRPr sz="1400" i="1">
                <a:solidFill>
                  <a:srgbClr val="000000"/>
                </a:solidFill>
              </a:defRPr>
            </a:lvl1pPr>
          </a:lstStyle>
          <a:p>
            <a:pPr>
              <a:defRPr/>
            </a:pPr>
            <a:r>
              <a:rPr lang="fr-FR" smtClean="0"/>
              <a:t>JC PETTIER – anatomie-physiologie N2 -2015</a:t>
            </a:r>
            <a:endParaRPr lang="fr-FR" dirty="0"/>
          </a:p>
        </p:txBody>
      </p:sp>
      <p:sp>
        <p:nvSpPr>
          <p:cNvPr id="103431" name="Rectangle 7"/>
          <p:cNvSpPr>
            <a:spLocks noGrp="1" noChangeArrowheads="1"/>
          </p:cNvSpPr>
          <p:nvPr>
            <p:ph type="sldNum"/>
          </p:nvPr>
        </p:nvSpPr>
        <p:spPr bwMode="auto">
          <a:xfrm>
            <a:off x="7345364" y="7200976"/>
            <a:ext cx="2346325" cy="35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defRPr>
            </a:lvl1pPr>
          </a:lstStyle>
          <a:p>
            <a:pPr>
              <a:defRPr/>
            </a:pPr>
            <a:fld id="{A54166EE-D376-494D-8163-C8EABFEB0A8B}" type="slidenum">
              <a:rPr lang="fr-FR"/>
              <a:pPr>
                <a:defRPr/>
              </a:pPr>
              <a:t>‹N°›</a:t>
            </a:fld>
            <a:endParaRPr lang="fr-FR"/>
          </a:p>
        </p:txBody>
      </p:sp>
    </p:spTree>
    <p:extLst>
      <p:ext uri="{BB962C8B-B14F-4D97-AF65-F5344CB8AC3E}">
        <p14:creationId xmlns:p14="http://schemas.microsoft.com/office/powerpoint/2010/main" val="3560276291"/>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75" r:id="rId3"/>
    <p:sldLayoutId id="2147483677" r:id="rId4"/>
  </p:sldLayoutIdLst>
  <p:timing>
    <p:tnLst>
      <p:par>
        <p:cTn id="1" dur="indefinite" restart="never" nodeType="tmRoot"/>
      </p:par>
    </p:tnLst>
  </p:timing>
  <p:hf hdr="0" dt="0"/>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3200" b="1">
          <a:solidFill>
            <a:srgbClr val="333333"/>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3200" b="1">
          <a:solidFill>
            <a:srgbClr val="333333"/>
          </a:solidFill>
          <a:latin typeface="Arial" charset="0"/>
          <a:cs typeface="Arial"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3200" b="1">
          <a:solidFill>
            <a:srgbClr val="333333"/>
          </a:solidFill>
          <a:latin typeface="Arial" charset="0"/>
          <a:cs typeface="Arial"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3200" b="1">
          <a:solidFill>
            <a:srgbClr val="333333"/>
          </a:solidFill>
          <a:latin typeface="Arial" charset="0"/>
          <a:cs typeface="Arial"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3200" b="1">
          <a:solidFill>
            <a:srgbClr val="333333"/>
          </a:solidFill>
          <a:latin typeface="Arial" charset="0"/>
          <a:cs typeface="Arial" charset="0"/>
        </a:defRPr>
      </a:lvl5pPr>
      <a:lvl6pPr marL="457200" algn="ctr" defTabSz="449263" rtl="0" fontAlgn="base">
        <a:lnSpc>
          <a:spcPct val="93000"/>
        </a:lnSpc>
        <a:spcBef>
          <a:spcPct val="0"/>
        </a:spcBef>
        <a:spcAft>
          <a:spcPct val="0"/>
        </a:spcAft>
        <a:buClr>
          <a:srgbClr val="000000"/>
        </a:buClr>
        <a:buSzPct val="100000"/>
        <a:buFont typeface="Times New Roman" pitchFamily="18" charset="0"/>
        <a:defRPr sz="3200" b="1">
          <a:solidFill>
            <a:srgbClr val="333333"/>
          </a:solidFill>
          <a:latin typeface="Arial" charset="0"/>
          <a:cs typeface="Arial" charset="0"/>
        </a:defRPr>
      </a:lvl6pPr>
      <a:lvl7pPr marL="914400" algn="ctr" defTabSz="449263" rtl="0" fontAlgn="base">
        <a:lnSpc>
          <a:spcPct val="93000"/>
        </a:lnSpc>
        <a:spcBef>
          <a:spcPct val="0"/>
        </a:spcBef>
        <a:spcAft>
          <a:spcPct val="0"/>
        </a:spcAft>
        <a:buClr>
          <a:srgbClr val="000000"/>
        </a:buClr>
        <a:buSzPct val="100000"/>
        <a:buFont typeface="Times New Roman" pitchFamily="18" charset="0"/>
        <a:defRPr sz="3200" b="1">
          <a:solidFill>
            <a:srgbClr val="333333"/>
          </a:solidFill>
          <a:latin typeface="Arial" charset="0"/>
          <a:cs typeface="Arial" charset="0"/>
        </a:defRPr>
      </a:lvl7pPr>
      <a:lvl8pPr marL="1371600" algn="ctr" defTabSz="449263" rtl="0" fontAlgn="base">
        <a:lnSpc>
          <a:spcPct val="93000"/>
        </a:lnSpc>
        <a:spcBef>
          <a:spcPct val="0"/>
        </a:spcBef>
        <a:spcAft>
          <a:spcPct val="0"/>
        </a:spcAft>
        <a:buClr>
          <a:srgbClr val="000000"/>
        </a:buClr>
        <a:buSzPct val="100000"/>
        <a:buFont typeface="Times New Roman" pitchFamily="18" charset="0"/>
        <a:defRPr sz="3200" b="1">
          <a:solidFill>
            <a:srgbClr val="333333"/>
          </a:solidFill>
          <a:latin typeface="Arial" charset="0"/>
          <a:cs typeface="Arial" charset="0"/>
        </a:defRPr>
      </a:lvl8pPr>
      <a:lvl9pPr marL="1828800" algn="ctr" defTabSz="449263" rtl="0" fontAlgn="base">
        <a:lnSpc>
          <a:spcPct val="93000"/>
        </a:lnSpc>
        <a:spcBef>
          <a:spcPct val="0"/>
        </a:spcBef>
        <a:spcAft>
          <a:spcPct val="0"/>
        </a:spcAft>
        <a:buClr>
          <a:srgbClr val="000000"/>
        </a:buClr>
        <a:buSzPct val="100000"/>
        <a:buFont typeface="Times New Roman" pitchFamily="18" charset="0"/>
        <a:defRPr sz="3200" b="1">
          <a:solidFill>
            <a:srgbClr val="333333"/>
          </a:solidFill>
          <a:latin typeface="Arial" charset="0"/>
          <a:cs typeface="Arial" charset="0"/>
        </a:defRPr>
      </a:lvl9pPr>
    </p:titleStyle>
    <p:bodyStyle>
      <a:lvl1pPr marL="363538" indent="-276225" algn="l" defTabSz="449263" rtl="0" eaLnBrk="0" fontAlgn="base" hangingPunct="0">
        <a:lnSpc>
          <a:spcPct val="93000"/>
        </a:lnSpc>
        <a:spcBef>
          <a:spcPct val="0"/>
        </a:spcBef>
        <a:spcAft>
          <a:spcPts val="850"/>
        </a:spcAft>
        <a:buClr>
          <a:srgbClr val="000000"/>
        </a:buClr>
        <a:buSzPct val="75000"/>
        <a:buFont typeface="Wingdings" pitchFamily="2" charset="2"/>
        <a:buChar char="q"/>
        <a:defRPr sz="3200">
          <a:solidFill>
            <a:srgbClr val="000000"/>
          </a:solidFill>
          <a:latin typeface="+mn-lt"/>
          <a:ea typeface="+mn-ea"/>
          <a:cs typeface="+mn-cs"/>
        </a:defRPr>
      </a:lvl1pPr>
      <a:lvl2pPr marL="1001713" indent="-188913" algn="l" defTabSz="449263" rtl="0" eaLnBrk="0" fontAlgn="base" hangingPunct="0">
        <a:lnSpc>
          <a:spcPct val="93000"/>
        </a:lnSpc>
        <a:spcBef>
          <a:spcPct val="0"/>
        </a:spcBef>
        <a:spcAft>
          <a:spcPts val="1125"/>
        </a:spcAft>
        <a:buClr>
          <a:srgbClr val="000000"/>
        </a:buClr>
        <a:buSzPct val="75000"/>
        <a:buFont typeface="Wingdings" pitchFamily="2" charset="2"/>
        <a:buChar char="¦"/>
        <a:defRPr sz="2800">
          <a:solidFill>
            <a:srgbClr val="000000"/>
          </a:solidFill>
          <a:latin typeface="+mn-lt"/>
          <a:cs typeface="+mn-cs"/>
        </a:defRPr>
      </a:lvl2pPr>
      <a:lvl3pPr marL="1465263" indent="-284163" algn="l" defTabSz="449263" rtl="0" eaLnBrk="0" fontAlgn="base" hangingPunct="0">
        <a:lnSpc>
          <a:spcPct val="93000"/>
        </a:lnSpc>
        <a:spcBef>
          <a:spcPct val="0"/>
        </a:spcBef>
        <a:spcAft>
          <a:spcPts val="850"/>
        </a:spcAft>
        <a:buClr>
          <a:srgbClr val="000000"/>
        </a:buClr>
        <a:buSzPct val="100000"/>
        <a:buFont typeface="Wingdings" pitchFamily="2" charset="2"/>
        <a:buChar char="§"/>
        <a:defRPr sz="2400">
          <a:solidFill>
            <a:srgbClr val="000000"/>
          </a:solidFill>
          <a:latin typeface="+mn-lt"/>
          <a:cs typeface="+mn-cs"/>
        </a:defRPr>
      </a:lvl3pPr>
      <a:lvl4pPr marL="2235200" indent="-261938" algn="l" defTabSz="449263" rtl="0" eaLnBrk="0" fontAlgn="base" hangingPunct="0">
        <a:lnSpc>
          <a:spcPct val="93000"/>
        </a:lnSpc>
        <a:spcBef>
          <a:spcPct val="0"/>
        </a:spcBef>
        <a:spcAft>
          <a:spcPts val="575"/>
        </a:spcAft>
        <a:buClr>
          <a:srgbClr val="000000"/>
        </a:buClr>
        <a:buSzPct val="100000"/>
        <a:buChar char="•"/>
        <a:defRPr sz="2000">
          <a:solidFill>
            <a:srgbClr val="000000"/>
          </a:solidFill>
          <a:latin typeface="+mn-lt"/>
          <a:cs typeface="+mn-cs"/>
        </a:defRPr>
      </a:lvl4pPr>
      <a:lvl5pPr marL="2782888"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5pPr>
      <a:lvl6pPr marL="32400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6pPr>
      <a:lvl7pPr marL="36972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7pPr>
      <a:lvl8pPr marL="41544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8pPr>
      <a:lvl9pPr marL="46116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a:solidFill>
                  <a:srgbClr val="C00000"/>
                </a:solidFill>
              </a:rPr>
              <a:t>Anatomie – </a:t>
            </a:r>
            <a:r>
              <a:rPr lang="fr-FR" sz="3600" smtClean="0">
                <a:solidFill>
                  <a:srgbClr val="C00000"/>
                </a:solidFill>
              </a:rPr>
              <a:t>Physiologie</a:t>
            </a:r>
            <a:endParaRPr lang="fr-FR" sz="3600"/>
          </a:p>
        </p:txBody>
      </p:sp>
      <p:sp>
        <p:nvSpPr>
          <p:cNvPr id="3" name="Espace réservé du contenu 2"/>
          <p:cNvSpPr>
            <a:spLocks noGrp="1"/>
          </p:cNvSpPr>
          <p:nvPr>
            <p:ph idx="1"/>
          </p:nvPr>
        </p:nvSpPr>
        <p:spPr>
          <a:xfrm>
            <a:off x="2087984" y="1894605"/>
            <a:ext cx="7416824" cy="4270703"/>
          </a:xfrm>
        </p:spPr>
        <p:txBody>
          <a:bodyPr/>
          <a:lstStyle/>
          <a:p>
            <a:pPr marL="696913" indent="-609600" eaLnBrk="1" hangingPunct="1">
              <a:lnSpc>
                <a:spcPct val="150000"/>
              </a:lnSpc>
              <a:buSzTx/>
              <a:buFont typeface="Wingdings" pitchFamily="2" charset="2"/>
              <a:buAutoNum type="arabicPeriod"/>
            </a:pPr>
            <a:r>
              <a:rPr lang="fr-FR" sz="3600" b="1" i="1">
                <a:solidFill>
                  <a:schemeClr val="accent4"/>
                </a:solidFill>
              </a:rPr>
              <a:t>Ventilation</a:t>
            </a:r>
          </a:p>
          <a:p>
            <a:pPr marL="696913" indent="-609600" eaLnBrk="1" hangingPunct="1">
              <a:lnSpc>
                <a:spcPct val="150000"/>
              </a:lnSpc>
              <a:buSzTx/>
              <a:buFont typeface="Wingdings" pitchFamily="2" charset="2"/>
              <a:buAutoNum type="arabicPeriod"/>
            </a:pPr>
            <a:r>
              <a:rPr lang="fr-FR" sz="3600" b="1" i="1"/>
              <a:t>Circulation</a:t>
            </a:r>
          </a:p>
          <a:p>
            <a:pPr marL="696913" indent="-609600" eaLnBrk="1" hangingPunct="1">
              <a:lnSpc>
                <a:spcPct val="150000"/>
              </a:lnSpc>
              <a:buSzTx/>
              <a:buFont typeface="Wingdings" pitchFamily="2" charset="2"/>
              <a:buAutoNum type="arabicPeriod"/>
            </a:pPr>
            <a:r>
              <a:rPr lang="fr-FR" sz="3600" b="1" i="1"/>
              <a:t>Système </a:t>
            </a:r>
            <a:r>
              <a:rPr lang="fr-FR" sz="3600" b="1" i="1" smtClean="0"/>
              <a:t>nerveux / Toxicité</a:t>
            </a:r>
            <a:endParaRPr lang="fr-FR" sz="3600" b="1" i="1"/>
          </a:p>
          <a:p>
            <a:pPr marL="696913" indent="-609600" eaLnBrk="1" hangingPunct="1">
              <a:lnSpc>
                <a:spcPct val="150000"/>
              </a:lnSpc>
              <a:buSzTx/>
              <a:buFont typeface="Wingdings" pitchFamily="2" charset="2"/>
              <a:buAutoNum type="arabicPeriod"/>
            </a:pPr>
            <a:r>
              <a:rPr lang="fr-FR" sz="3600" b="1" i="1" smtClean="0"/>
              <a:t>Froid</a:t>
            </a:r>
          </a:p>
        </p:txBody>
      </p:sp>
      <p:sp>
        <p:nvSpPr>
          <p:cNvPr id="4" name="Espace réservé du pied de page 3"/>
          <p:cNvSpPr>
            <a:spLocks noGrp="1"/>
          </p:cNvSpPr>
          <p:nvPr>
            <p:ph type="ftr" idx="10"/>
          </p:nvPr>
        </p:nvSpPr>
        <p:spPr>
          <a:xfrm>
            <a:off x="359792" y="7231131"/>
            <a:ext cx="5834063" cy="328544"/>
          </a:xfrm>
        </p:spPr>
        <p:txBody>
          <a:bodyPr/>
          <a:lstStyle/>
          <a:p>
            <a:pPr>
              <a:defRPr/>
            </a:pPr>
            <a:r>
              <a:rPr lang="fr-FR" smtClean="0"/>
              <a:t>anatomie-physiologie N2 -2020</a:t>
            </a:r>
            <a:endParaRPr lang="fr-FR" dirty="0"/>
          </a:p>
        </p:txBody>
      </p:sp>
      <p:sp>
        <p:nvSpPr>
          <p:cNvPr id="5" name="Espace réservé du numéro de diapositive 4"/>
          <p:cNvSpPr>
            <a:spLocks noGrp="1"/>
          </p:cNvSpPr>
          <p:nvPr>
            <p:ph type="sldNum" idx="11"/>
          </p:nvPr>
        </p:nvSpPr>
        <p:spPr/>
        <p:txBody>
          <a:bodyPr/>
          <a:lstStyle/>
          <a:p>
            <a:pPr>
              <a:defRPr/>
            </a:pPr>
            <a:fld id="{A54166EE-D376-494D-8163-C8EABFEB0A8B}" type="slidenum">
              <a:rPr lang="fr-FR" smtClean="0"/>
              <a:pPr>
                <a:defRPr/>
              </a:pPr>
              <a:t>1</a:t>
            </a:fld>
            <a:endParaRPr lang="fr-FR"/>
          </a:p>
        </p:txBody>
      </p:sp>
      <p:sp>
        <p:nvSpPr>
          <p:cNvPr id="6" name="Rectangle 3"/>
          <p:cNvSpPr txBox="1">
            <a:spLocks noChangeArrowheads="1"/>
          </p:cNvSpPr>
          <p:nvPr/>
        </p:nvSpPr>
        <p:spPr>
          <a:xfrm>
            <a:off x="7345364" y="1805197"/>
            <a:ext cx="1682232" cy="4598960"/>
          </a:xfrm>
          <a:prstGeom prst="rect">
            <a:avLst/>
          </a:prstGeom>
        </p:spPr>
        <p:txBody>
          <a:bodyPr/>
          <a:lstStyle>
            <a:lvl1pPr marL="363538" indent="-276225" algn="l" defTabSz="449263" rtl="0" eaLnBrk="0" fontAlgn="base" hangingPunct="0">
              <a:lnSpc>
                <a:spcPct val="93000"/>
              </a:lnSpc>
              <a:spcBef>
                <a:spcPct val="0"/>
              </a:spcBef>
              <a:spcAft>
                <a:spcPts val="850"/>
              </a:spcAft>
              <a:buClr>
                <a:srgbClr val="000000"/>
              </a:buClr>
              <a:buSzPct val="75000"/>
              <a:buFont typeface="Wingdings" pitchFamily="2" charset="2"/>
              <a:buChar char="q"/>
              <a:defRPr sz="3200">
                <a:solidFill>
                  <a:srgbClr val="000000"/>
                </a:solidFill>
                <a:latin typeface="+mn-lt"/>
                <a:ea typeface="+mn-ea"/>
                <a:cs typeface="+mn-cs"/>
              </a:defRPr>
            </a:lvl1pPr>
            <a:lvl2pPr marL="1001713" indent="-188913" algn="l" defTabSz="449263" rtl="0" eaLnBrk="0" fontAlgn="base" hangingPunct="0">
              <a:lnSpc>
                <a:spcPct val="93000"/>
              </a:lnSpc>
              <a:spcBef>
                <a:spcPct val="0"/>
              </a:spcBef>
              <a:spcAft>
                <a:spcPts val="1125"/>
              </a:spcAft>
              <a:buClr>
                <a:srgbClr val="000000"/>
              </a:buClr>
              <a:buSzPct val="75000"/>
              <a:buFont typeface="Wingdings" pitchFamily="2" charset="2"/>
              <a:buChar char="v"/>
              <a:defRPr sz="2800">
                <a:solidFill>
                  <a:srgbClr val="000000"/>
                </a:solidFill>
                <a:latin typeface="+mn-lt"/>
                <a:cs typeface="+mn-cs"/>
              </a:defRPr>
            </a:lvl2pPr>
            <a:lvl3pPr marL="1465263" indent="-284163" algn="l" defTabSz="449263" rtl="0" eaLnBrk="0" fontAlgn="base" hangingPunct="0">
              <a:lnSpc>
                <a:spcPct val="93000"/>
              </a:lnSpc>
              <a:spcBef>
                <a:spcPct val="0"/>
              </a:spcBef>
              <a:spcAft>
                <a:spcPts val="850"/>
              </a:spcAft>
              <a:buClr>
                <a:srgbClr val="000000"/>
              </a:buClr>
              <a:buSzPct val="100000"/>
              <a:buFont typeface="Wingdings" pitchFamily="2" charset="2"/>
              <a:buChar char="§"/>
              <a:defRPr sz="2400">
                <a:solidFill>
                  <a:srgbClr val="000000"/>
                </a:solidFill>
                <a:latin typeface="+mn-lt"/>
                <a:cs typeface="+mn-cs"/>
              </a:defRPr>
            </a:lvl3pPr>
            <a:lvl4pPr marL="2235200" indent="-261938" algn="l" defTabSz="449263" rtl="0" eaLnBrk="0" fontAlgn="base" hangingPunct="0">
              <a:lnSpc>
                <a:spcPct val="93000"/>
              </a:lnSpc>
              <a:spcBef>
                <a:spcPct val="0"/>
              </a:spcBef>
              <a:spcAft>
                <a:spcPts val="575"/>
              </a:spcAft>
              <a:buClr>
                <a:srgbClr val="000000"/>
              </a:buClr>
              <a:buSzPct val="100000"/>
              <a:buChar char="•"/>
              <a:defRPr sz="2000">
                <a:solidFill>
                  <a:srgbClr val="000000"/>
                </a:solidFill>
                <a:latin typeface="+mn-lt"/>
                <a:cs typeface="+mn-cs"/>
              </a:defRPr>
            </a:lvl4pPr>
            <a:lvl5pPr marL="2782888"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5pPr>
            <a:lvl6pPr marL="32400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6pPr>
            <a:lvl7pPr marL="36972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7pPr>
            <a:lvl8pPr marL="41544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8pPr>
            <a:lvl9pPr marL="46116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9pPr>
          </a:lstStyle>
          <a:p>
            <a:pPr marL="0" indent="0" algn="r" eaLnBrk="1" hangingPunct="1">
              <a:lnSpc>
                <a:spcPts val="7400"/>
              </a:lnSpc>
              <a:spcAft>
                <a:spcPts val="0"/>
              </a:spcAft>
              <a:buSzTx/>
              <a:buNone/>
            </a:pPr>
            <a:endParaRPr lang="fr-FR" i="1" kern="0"/>
          </a:p>
        </p:txBody>
      </p:sp>
    </p:spTree>
    <p:extLst>
      <p:ext uri="{BB962C8B-B14F-4D97-AF65-F5344CB8AC3E}">
        <p14:creationId xmlns:p14="http://schemas.microsoft.com/office/powerpoint/2010/main" val="2049558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A) </a:t>
            </a:r>
            <a:r>
              <a:rPr lang="fr-FR" smtClean="0">
                <a:solidFill>
                  <a:srgbClr val="C00000"/>
                </a:solidFill>
              </a:rPr>
              <a:t>Echanges</a:t>
            </a:r>
            <a:endParaRPr lang="fr-FR">
              <a:solidFill>
                <a:srgbClr val="C00000"/>
              </a:solidFill>
            </a:endParaRPr>
          </a:p>
        </p:txBody>
      </p:sp>
      <p:sp>
        <p:nvSpPr>
          <p:cNvPr id="2" name="Espace réservé du numéro de diapositive 1"/>
          <p:cNvSpPr>
            <a:spLocks noGrp="1"/>
          </p:cNvSpPr>
          <p:nvPr>
            <p:ph type="sldNum" idx="11"/>
          </p:nvPr>
        </p:nvSpPr>
        <p:spPr/>
        <p:txBody>
          <a:bodyPr/>
          <a:lstStyle/>
          <a:p>
            <a:pPr>
              <a:defRPr/>
            </a:pPr>
            <a:fld id="{73171BC2-5229-4045-B5B9-F21E1E807CF7}" type="slidenum">
              <a:rPr lang="fr-FR" smtClean="0"/>
              <a:pPr>
                <a:defRPr/>
              </a:pPr>
              <a:t>10</a:t>
            </a:fld>
            <a:endParaRPr lang="fr-FR"/>
          </a:p>
        </p:txBody>
      </p:sp>
      <p:sp>
        <p:nvSpPr>
          <p:cNvPr id="12" name="ZoneTexte 11"/>
          <p:cNvSpPr txBox="1"/>
          <p:nvPr/>
        </p:nvSpPr>
        <p:spPr>
          <a:xfrm>
            <a:off x="1705034" y="1886871"/>
            <a:ext cx="1787669" cy="607602"/>
          </a:xfrm>
          <a:prstGeom prst="rect">
            <a:avLst/>
          </a:prstGeom>
          <a:noFill/>
        </p:spPr>
        <p:txBody>
          <a:bodyPr wrap="none" rtlCol="0">
            <a:spAutoFit/>
          </a:bodyPr>
          <a:lstStyle/>
          <a:p>
            <a:pPr algn="l"/>
            <a:r>
              <a:rPr lang="fr-FR" smtClean="0"/>
              <a:t>rappel : </a:t>
            </a:r>
          </a:p>
          <a:p>
            <a:pPr algn="l"/>
            <a:r>
              <a:rPr lang="fr-FR" i="1" smtClean="0"/>
              <a:t>gaz impliqués ?</a:t>
            </a:r>
            <a:endParaRPr lang="fr-FR" i="1"/>
          </a:p>
        </p:txBody>
      </p:sp>
      <p:sp>
        <p:nvSpPr>
          <p:cNvPr id="14" name="Espace réservé du contenu 5"/>
          <p:cNvSpPr txBox="1">
            <a:spLocks/>
          </p:cNvSpPr>
          <p:nvPr/>
        </p:nvSpPr>
        <p:spPr>
          <a:xfrm>
            <a:off x="824191" y="3957612"/>
            <a:ext cx="6120680" cy="2954009"/>
          </a:xfrm>
          <a:prstGeom prst="rect">
            <a:avLst/>
          </a:prstGeom>
        </p:spPr>
        <p:txBody>
          <a:bodyPr/>
          <a:lstStyle>
            <a:lvl1pPr marL="363538" indent="-276225" algn="l" defTabSz="449263" rtl="0" eaLnBrk="0" fontAlgn="base" hangingPunct="0">
              <a:lnSpc>
                <a:spcPct val="93000"/>
              </a:lnSpc>
              <a:spcBef>
                <a:spcPct val="0"/>
              </a:spcBef>
              <a:spcAft>
                <a:spcPts val="850"/>
              </a:spcAft>
              <a:buClr>
                <a:srgbClr val="000000"/>
              </a:buClr>
              <a:buSzPct val="75000"/>
              <a:buFont typeface="Wingdings" pitchFamily="2" charset="2"/>
              <a:buChar char="q"/>
              <a:defRPr sz="3200">
                <a:solidFill>
                  <a:srgbClr val="000000"/>
                </a:solidFill>
                <a:latin typeface="+mn-lt"/>
                <a:ea typeface="+mn-ea"/>
                <a:cs typeface="+mn-cs"/>
              </a:defRPr>
            </a:lvl1pPr>
            <a:lvl2pPr marL="1001713" indent="-188913" algn="l" defTabSz="449263" rtl="0" eaLnBrk="0" fontAlgn="base" hangingPunct="0">
              <a:lnSpc>
                <a:spcPct val="93000"/>
              </a:lnSpc>
              <a:spcBef>
                <a:spcPct val="0"/>
              </a:spcBef>
              <a:spcAft>
                <a:spcPts val="1125"/>
              </a:spcAft>
              <a:buClr>
                <a:srgbClr val="000000"/>
              </a:buClr>
              <a:buSzPct val="75000"/>
              <a:buFont typeface="Wingdings" pitchFamily="2" charset="2"/>
              <a:buChar char="v"/>
              <a:defRPr sz="2800">
                <a:solidFill>
                  <a:srgbClr val="000000"/>
                </a:solidFill>
                <a:latin typeface="+mn-lt"/>
                <a:cs typeface="+mn-cs"/>
              </a:defRPr>
            </a:lvl2pPr>
            <a:lvl3pPr marL="1465263" indent="-284163" algn="l" defTabSz="449263" rtl="0" eaLnBrk="0" fontAlgn="base" hangingPunct="0">
              <a:lnSpc>
                <a:spcPct val="93000"/>
              </a:lnSpc>
              <a:spcBef>
                <a:spcPct val="0"/>
              </a:spcBef>
              <a:spcAft>
                <a:spcPts val="850"/>
              </a:spcAft>
              <a:buClr>
                <a:srgbClr val="000000"/>
              </a:buClr>
              <a:buSzPct val="100000"/>
              <a:buFont typeface="Wingdings" pitchFamily="2" charset="2"/>
              <a:buChar char="§"/>
              <a:defRPr sz="2400">
                <a:solidFill>
                  <a:srgbClr val="000000"/>
                </a:solidFill>
                <a:latin typeface="+mn-lt"/>
                <a:cs typeface="+mn-cs"/>
              </a:defRPr>
            </a:lvl3pPr>
            <a:lvl4pPr marL="2235200" indent="-261938" algn="l" defTabSz="449263" rtl="0" eaLnBrk="0" fontAlgn="base" hangingPunct="0">
              <a:lnSpc>
                <a:spcPct val="93000"/>
              </a:lnSpc>
              <a:spcBef>
                <a:spcPct val="0"/>
              </a:spcBef>
              <a:spcAft>
                <a:spcPts val="575"/>
              </a:spcAft>
              <a:buClr>
                <a:srgbClr val="000000"/>
              </a:buClr>
              <a:buSzPct val="100000"/>
              <a:buChar char="•"/>
              <a:defRPr sz="2000">
                <a:solidFill>
                  <a:srgbClr val="000000"/>
                </a:solidFill>
                <a:latin typeface="+mn-lt"/>
                <a:cs typeface="+mn-cs"/>
              </a:defRPr>
            </a:lvl4pPr>
            <a:lvl5pPr marL="2782888"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5pPr>
            <a:lvl6pPr marL="32400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6pPr>
            <a:lvl7pPr marL="36972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7pPr>
            <a:lvl8pPr marL="41544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8pPr>
            <a:lvl9pPr marL="46116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9pPr>
          </a:lstStyle>
          <a:p>
            <a:r>
              <a:rPr lang="fr-FR" sz="2800" kern="0" smtClean="0"/>
              <a:t> circulation : 2 temps</a:t>
            </a:r>
          </a:p>
          <a:p>
            <a:pPr marL="1703388" lvl="2" indent="-514350">
              <a:buFont typeface="+mj-lt"/>
              <a:buAutoNum type="arabicPeriod"/>
            </a:pPr>
            <a:r>
              <a:rPr lang="fr-FR" kern="0" smtClean="0"/>
              <a:t>grande circulation</a:t>
            </a:r>
            <a:br>
              <a:rPr lang="fr-FR" kern="0" smtClean="0"/>
            </a:br>
            <a:r>
              <a:rPr lang="fr-FR" kern="0" smtClean="0">
                <a:solidFill>
                  <a:srgbClr val="FF0000"/>
                </a:solidFill>
              </a:rPr>
              <a:t>ventricule gauche </a:t>
            </a:r>
            <a:r>
              <a:rPr lang="fr-FR" kern="0" smtClean="0"/>
              <a:t>-&gt; </a:t>
            </a:r>
            <a:r>
              <a:rPr lang="fr-FR" kern="0" smtClean="0">
                <a:solidFill>
                  <a:srgbClr val="FF0000"/>
                </a:solidFill>
              </a:rPr>
              <a:t>org</a:t>
            </a:r>
            <a:r>
              <a:rPr lang="fr-FR" kern="0" smtClean="0">
                <a:solidFill>
                  <a:schemeClr val="accent2">
                    <a:lumMod val="75000"/>
                  </a:schemeClr>
                </a:solidFill>
              </a:rPr>
              <a:t>anes</a:t>
            </a:r>
            <a:r>
              <a:rPr lang="fr-FR" kern="0" smtClean="0"/>
              <a:t> </a:t>
            </a:r>
            <a:br>
              <a:rPr lang="fr-FR" kern="0" smtClean="0"/>
            </a:br>
            <a:r>
              <a:rPr lang="fr-FR" kern="0" smtClean="0"/>
              <a:t>-&gt; </a:t>
            </a:r>
            <a:r>
              <a:rPr lang="fr-FR" kern="0" smtClean="0">
                <a:solidFill>
                  <a:schemeClr val="accent2">
                    <a:lumMod val="75000"/>
                  </a:schemeClr>
                </a:solidFill>
              </a:rPr>
              <a:t>oreillette droite</a:t>
            </a:r>
          </a:p>
          <a:p>
            <a:pPr marL="1703388" lvl="2" indent="-514350">
              <a:buFont typeface="+mj-lt"/>
              <a:buAutoNum type="arabicPeriod"/>
            </a:pPr>
            <a:r>
              <a:rPr lang="fr-FR" kern="0" smtClean="0"/>
              <a:t>petite circulation</a:t>
            </a:r>
            <a:br>
              <a:rPr lang="fr-FR" kern="0" smtClean="0"/>
            </a:br>
            <a:r>
              <a:rPr lang="fr-FR" kern="0" smtClean="0">
                <a:solidFill>
                  <a:schemeClr val="accent2">
                    <a:lumMod val="75000"/>
                  </a:schemeClr>
                </a:solidFill>
              </a:rPr>
              <a:t>ventricule droit -&gt; pou</a:t>
            </a:r>
            <a:r>
              <a:rPr lang="fr-FR" kern="0" smtClean="0">
                <a:solidFill>
                  <a:srgbClr val="FF0000"/>
                </a:solidFill>
              </a:rPr>
              <a:t>mons </a:t>
            </a:r>
            <a:br>
              <a:rPr lang="fr-FR" kern="0" smtClean="0">
                <a:solidFill>
                  <a:srgbClr val="FF0000"/>
                </a:solidFill>
              </a:rPr>
            </a:br>
            <a:r>
              <a:rPr lang="fr-FR" kern="0" smtClean="0"/>
              <a:t>-&gt; </a:t>
            </a:r>
            <a:r>
              <a:rPr lang="fr-FR" kern="0" smtClean="0">
                <a:solidFill>
                  <a:srgbClr val="FF0000"/>
                </a:solidFill>
              </a:rPr>
              <a:t>oreillette gauche</a:t>
            </a:r>
            <a:endParaRPr lang="fr-FR" kern="0">
              <a:solidFill>
                <a:srgbClr val="FF0000"/>
              </a:solidFill>
            </a:endParaRPr>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854" y="0"/>
            <a:ext cx="3486554" cy="7559675"/>
          </a:xfrm>
          <a:prstGeom prst="rect">
            <a:avLst/>
          </a:prstGeom>
        </p:spPr>
      </p:pic>
      <p:grpSp>
        <p:nvGrpSpPr>
          <p:cNvPr id="17" name="Groupe 16"/>
          <p:cNvGrpSpPr/>
          <p:nvPr/>
        </p:nvGrpSpPr>
        <p:grpSpPr>
          <a:xfrm>
            <a:off x="4579341" y="1825468"/>
            <a:ext cx="1385650" cy="756614"/>
            <a:chOff x="4579341" y="1825467"/>
            <a:chExt cx="1385650" cy="1098309"/>
          </a:xfrm>
        </p:grpSpPr>
        <p:sp>
          <p:nvSpPr>
            <p:cNvPr id="7" name="Flèche droite 6"/>
            <p:cNvSpPr/>
            <p:nvPr/>
          </p:nvSpPr>
          <p:spPr bwMode="auto">
            <a:xfrm rot="19163848">
              <a:off x="5394251" y="1984758"/>
              <a:ext cx="570740" cy="363174"/>
            </a:xfrm>
            <a:prstGeom prst="rightArrow">
              <a:avLst/>
            </a:prstGeom>
            <a:solidFill>
              <a:srgbClr val="FF0000"/>
            </a:solidFill>
            <a:ln w="9525" cap="flat" cmpd="sng" algn="ctr">
              <a:solidFill>
                <a:srgbClr val="C0C0C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fr-FR" sz="1800" b="0" i="0" u="none" strike="noStrike" cap="none" normalizeH="0" baseline="0" smtClean="0">
                <a:ln>
                  <a:noFill/>
                </a:ln>
                <a:effectLst/>
                <a:latin typeface="Arial" charset="0"/>
                <a:ea typeface="SimSun" pitchFamily="2" charset="-122"/>
              </a:endParaRPr>
            </a:p>
          </p:txBody>
        </p:sp>
        <p:sp>
          <p:nvSpPr>
            <p:cNvPr id="8" name="Flèche droite 7"/>
            <p:cNvSpPr/>
            <p:nvPr/>
          </p:nvSpPr>
          <p:spPr bwMode="auto">
            <a:xfrm rot="2726929">
              <a:off x="4327313" y="2077495"/>
              <a:ext cx="792088" cy="288032"/>
            </a:xfrm>
            <a:prstGeom prst="rightArrow">
              <a:avLst/>
            </a:prstGeom>
            <a:solidFill>
              <a:srgbClr val="FF0000"/>
            </a:solidFill>
            <a:ln w="9525" cap="flat" cmpd="sng" algn="ctr">
              <a:solidFill>
                <a:srgbClr val="C0C0C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fr-FR" sz="1800" b="0" i="0" u="none" strike="noStrike" cap="none" normalizeH="0" baseline="0" smtClean="0">
                <a:ln>
                  <a:noFill/>
                </a:ln>
                <a:effectLst/>
                <a:latin typeface="Arial" charset="0"/>
                <a:ea typeface="SimSun" pitchFamily="2" charset="-122"/>
              </a:endParaRPr>
            </a:p>
          </p:txBody>
        </p:sp>
        <p:sp>
          <p:nvSpPr>
            <p:cNvPr id="10" name="ZoneTexte 9"/>
            <p:cNvSpPr txBox="1"/>
            <p:nvPr/>
          </p:nvSpPr>
          <p:spPr>
            <a:xfrm>
              <a:off x="4705029" y="2573808"/>
              <a:ext cx="1069525" cy="349968"/>
            </a:xfrm>
            <a:prstGeom prst="rect">
              <a:avLst/>
            </a:prstGeom>
            <a:noFill/>
          </p:spPr>
          <p:txBody>
            <a:bodyPr wrap="none" rtlCol="0">
              <a:spAutoFit/>
            </a:bodyPr>
            <a:lstStyle/>
            <a:p>
              <a:r>
                <a:rPr lang="fr-FR" smtClean="0"/>
                <a:t>O2, (N2)</a:t>
              </a:r>
              <a:endParaRPr lang="fr-FR"/>
            </a:p>
          </p:txBody>
        </p:sp>
      </p:grpSp>
      <p:grpSp>
        <p:nvGrpSpPr>
          <p:cNvPr id="18" name="Groupe 17"/>
          <p:cNvGrpSpPr/>
          <p:nvPr/>
        </p:nvGrpSpPr>
        <p:grpSpPr>
          <a:xfrm>
            <a:off x="3672160" y="2051645"/>
            <a:ext cx="3024336" cy="1124080"/>
            <a:chOff x="3672160" y="2051645"/>
            <a:chExt cx="3024336" cy="1502096"/>
          </a:xfrm>
        </p:grpSpPr>
        <p:sp>
          <p:nvSpPr>
            <p:cNvPr id="9" name="Flèche courbée vers le bas 8"/>
            <p:cNvSpPr/>
            <p:nvPr/>
          </p:nvSpPr>
          <p:spPr bwMode="auto">
            <a:xfrm flipH="1" flipV="1">
              <a:off x="3672160" y="2051645"/>
              <a:ext cx="3024336" cy="1008112"/>
            </a:xfrm>
            <a:prstGeom prst="curvedDownArrow">
              <a:avLst/>
            </a:prstGeom>
            <a:solidFill>
              <a:schemeClr val="accent2">
                <a:lumMod val="60000"/>
                <a:lumOff val="40000"/>
              </a:schemeClr>
            </a:solidFill>
            <a:ln w="9525" cap="flat" cmpd="sng" algn="ctr">
              <a:solidFill>
                <a:srgbClr val="C0C0C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fr-FR" sz="1800" b="0" i="0" u="none" strike="noStrike" cap="none" normalizeH="0" baseline="0" smtClean="0">
                <a:ln>
                  <a:noFill/>
                </a:ln>
                <a:effectLst/>
                <a:latin typeface="Arial" charset="0"/>
                <a:ea typeface="SimSun" pitchFamily="2" charset="-122"/>
              </a:endParaRPr>
            </a:p>
          </p:txBody>
        </p:sp>
        <p:sp>
          <p:nvSpPr>
            <p:cNvPr id="11" name="ZoneTexte 10"/>
            <p:cNvSpPr txBox="1"/>
            <p:nvPr/>
          </p:nvSpPr>
          <p:spPr>
            <a:xfrm>
              <a:off x="4705029" y="3203773"/>
              <a:ext cx="1236237" cy="349968"/>
            </a:xfrm>
            <a:prstGeom prst="rect">
              <a:avLst/>
            </a:prstGeom>
            <a:noFill/>
          </p:spPr>
          <p:txBody>
            <a:bodyPr wrap="none" rtlCol="0">
              <a:spAutoFit/>
            </a:bodyPr>
            <a:lstStyle/>
            <a:p>
              <a:r>
                <a:rPr lang="fr-FR" smtClean="0"/>
                <a:t>CO2, (N2)</a:t>
              </a:r>
              <a:endParaRPr lang="fr-FR"/>
            </a:p>
          </p:txBody>
        </p:sp>
      </p:grpSp>
      <p:sp>
        <p:nvSpPr>
          <p:cNvPr id="19" name="ZoneTexte 18"/>
          <p:cNvSpPr txBox="1"/>
          <p:nvPr/>
        </p:nvSpPr>
        <p:spPr>
          <a:xfrm flipH="1">
            <a:off x="215776" y="4767922"/>
            <a:ext cx="1648383" cy="1924116"/>
          </a:xfrm>
          <a:prstGeom prst="rect">
            <a:avLst/>
          </a:prstGeom>
          <a:noFill/>
          <a:ln>
            <a:noFill/>
          </a:ln>
        </p:spPr>
        <p:txBody>
          <a:bodyPr wrap="square" rtlCol="0">
            <a:spAutoFit/>
          </a:bodyPr>
          <a:lstStyle/>
          <a:p>
            <a:pPr algn="r"/>
            <a:r>
              <a:rPr lang="fr-FR" sz="1600" smtClean="0"/>
              <a:t> ~5 l adulte, </a:t>
            </a:r>
          </a:p>
          <a:p>
            <a:pPr algn="r"/>
            <a:r>
              <a:rPr lang="fr-FR" sz="1600" smtClean="0"/>
              <a:t>70 ml expulsé à chaque contraction</a:t>
            </a:r>
          </a:p>
          <a:p>
            <a:pPr algn="r"/>
            <a:r>
              <a:rPr lang="fr-FR" sz="1600" smtClean="0"/>
              <a:t>100 km artères et veines, 1000 fois plus de capillaires</a:t>
            </a:r>
          </a:p>
        </p:txBody>
      </p:sp>
      <p:sp>
        <p:nvSpPr>
          <p:cNvPr id="6" name="Espace réservé du contenu 5"/>
          <p:cNvSpPr>
            <a:spLocks noGrp="1"/>
          </p:cNvSpPr>
          <p:nvPr>
            <p:ph idx="1"/>
          </p:nvPr>
        </p:nvSpPr>
        <p:spPr>
          <a:xfrm>
            <a:off x="768413" y="1304334"/>
            <a:ext cx="8495789" cy="576063"/>
          </a:xfrm>
        </p:spPr>
        <p:txBody>
          <a:bodyPr/>
          <a:lstStyle/>
          <a:p>
            <a:r>
              <a:rPr lang="fr-FR" sz="2800" smtClean="0"/>
              <a:t> respiration = ventilation + circulation</a:t>
            </a:r>
            <a:endParaRPr lang="fr-FR" sz="2800"/>
          </a:p>
        </p:txBody>
      </p:sp>
      <p:sp>
        <p:nvSpPr>
          <p:cNvPr id="20" name="ZoneTexte 19"/>
          <p:cNvSpPr txBox="1"/>
          <p:nvPr/>
        </p:nvSpPr>
        <p:spPr>
          <a:xfrm>
            <a:off x="-78818" y="2977140"/>
            <a:ext cx="2592287" cy="607602"/>
          </a:xfrm>
          <a:prstGeom prst="rect">
            <a:avLst/>
          </a:prstGeom>
          <a:noFill/>
        </p:spPr>
        <p:txBody>
          <a:bodyPr wrap="square" rtlCol="0">
            <a:spAutoFit/>
          </a:bodyPr>
          <a:lstStyle/>
          <a:p>
            <a:pPr algn="r"/>
            <a:r>
              <a:rPr lang="fr-FR"/>
              <a:t>	</a:t>
            </a:r>
            <a:r>
              <a:rPr lang="fr-FR" i="1" smtClean="0"/>
              <a:t>qu’est ce qui génére échanges ?</a:t>
            </a:r>
            <a:endParaRPr lang="fr-FR" i="1"/>
          </a:p>
        </p:txBody>
      </p:sp>
      <p:sp>
        <p:nvSpPr>
          <p:cNvPr id="21" name="ZoneTexte 20"/>
          <p:cNvSpPr txBox="1"/>
          <p:nvPr/>
        </p:nvSpPr>
        <p:spPr>
          <a:xfrm>
            <a:off x="2552729" y="2988842"/>
            <a:ext cx="2314587" cy="607602"/>
          </a:xfrm>
          <a:prstGeom prst="rect">
            <a:avLst/>
          </a:prstGeom>
          <a:noFill/>
        </p:spPr>
        <p:txBody>
          <a:bodyPr wrap="square" rtlCol="0">
            <a:spAutoFit/>
          </a:bodyPr>
          <a:lstStyle/>
          <a:p>
            <a:pPr algn="l"/>
            <a:r>
              <a:rPr lang="fr-FR" i="1" smtClean="0"/>
              <a:t>équilibrage pressions partielles</a:t>
            </a:r>
            <a:endParaRPr lang="fr-FR" i="1"/>
          </a:p>
        </p:txBody>
      </p:sp>
      <p:sp>
        <p:nvSpPr>
          <p:cNvPr id="22" name="Rectangle à coins arrondis 21"/>
          <p:cNvSpPr/>
          <p:nvPr/>
        </p:nvSpPr>
        <p:spPr bwMode="auto">
          <a:xfrm>
            <a:off x="360362" y="2939654"/>
            <a:ext cx="4305407" cy="702076"/>
          </a:xfrm>
          <a:prstGeom prst="roundRect">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fr-FR" sz="1800" b="0" i="0" u="none" strike="noStrike" cap="none" normalizeH="0" baseline="0" smtClean="0">
              <a:ln>
                <a:noFill/>
              </a:ln>
              <a:effectLst/>
              <a:latin typeface="Arial" charset="0"/>
              <a:ea typeface="SimSun" pitchFamily="2" charset="-122"/>
            </a:endParaRPr>
          </a:p>
        </p:txBody>
      </p:sp>
    </p:spTree>
    <p:extLst>
      <p:ext uri="{BB962C8B-B14F-4D97-AF65-F5344CB8AC3E}">
        <p14:creationId xmlns:p14="http://schemas.microsoft.com/office/powerpoint/2010/main" val="137026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6" grpId="0" build="p"/>
      <p:bldP spid="20" grpId="0"/>
      <p:bldP spid="21"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60363" y="180937"/>
            <a:ext cx="9475342" cy="718987"/>
          </a:xfrm>
        </p:spPr>
        <p:txBody>
          <a:bodyPr/>
          <a:lstStyle/>
          <a:p>
            <a:r>
              <a:rPr lang="fr-FR" smtClean="0"/>
              <a:t>B) Perturbation </a:t>
            </a:r>
            <a:r>
              <a:rPr lang="fr-FR">
                <a:solidFill>
                  <a:srgbClr val="C00000"/>
                </a:solidFill>
              </a:rPr>
              <a:t>normale</a:t>
            </a:r>
            <a:r>
              <a:rPr lang="fr-FR"/>
              <a:t> : </a:t>
            </a:r>
            <a:r>
              <a:rPr lang="fr-FR" b="0"/>
              <a:t>la </a:t>
            </a:r>
            <a:r>
              <a:rPr lang="fr-FR">
                <a:solidFill>
                  <a:srgbClr val="C00000"/>
                </a:solidFill>
              </a:rPr>
              <a:t>diurèse d’immersion</a:t>
            </a:r>
          </a:p>
        </p:txBody>
      </p:sp>
      <p:sp>
        <p:nvSpPr>
          <p:cNvPr id="6" name="Espace réservé du contenu 5"/>
          <p:cNvSpPr>
            <a:spLocks noGrp="1"/>
          </p:cNvSpPr>
          <p:nvPr>
            <p:ph idx="1"/>
          </p:nvPr>
        </p:nvSpPr>
        <p:spPr>
          <a:xfrm>
            <a:off x="50428" y="1403572"/>
            <a:ext cx="5759821" cy="3178691"/>
          </a:xfrm>
        </p:spPr>
        <p:txBody>
          <a:bodyPr/>
          <a:lstStyle/>
          <a:p>
            <a:pPr marL="174625" indent="0">
              <a:lnSpc>
                <a:spcPct val="113000"/>
              </a:lnSpc>
              <a:buNone/>
            </a:pPr>
            <a:r>
              <a:rPr lang="fr-FR" b="1" smtClean="0">
                <a:solidFill>
                  <a:srgbClr val="C00000"/>
                </a:solidFill>
              </a:rPr>
              <a:t>réaction</a:t>
            </a:r>
            <a:r>
              <a:rPr lang="fr-FR" smtClean="0"/>
              <a:t> </a:t>
            </a:r>
            <a:r>
              <a:rPr lang="fr-FR"/>
              <a:t>à l'état </a:t>
            </a:r>
            <a:r>
              <a:rPr lang="fr-FR" b="1">
                <a:solidFill>
                  <a:srgbClr val="C00000"/>
                </a:solidFill>
              </a:rPr>
              <a:t>d'apesanteur</a:t>
            </a:r>
          </a:p>
          <a:p>
            <a:pPr lvl="1">
              <a:lnSpc>
                <a:spcPct val="113000"/>
              </a:lnSpc>
              <a:buFont typeface="Wingdings" panose="05000000000000000000" pitchFamily="2" charset="2"/>
              <a:buChar char="ð"/>
            </a:pPr>
            <a:r>
              <a:rPr lang="fr-FR" smtClean="0">
                <a:sym typeface="Wingdings" pitchFamily="2" charset="2"/>
              </a:rPr>
              <a:t> déplacement </a:t>
            </a:r>
            <a:r>
              <a:rPr lang="fr-FR">
                <a:sym typeface="Wingdings" pitchFamily="2" charset="2"/>
              </a:rPr>
              <a:t>de 0,7 </a:t>
            </a:r>
            <a:r>
              <a:rPr lang="fr-FR" smtClean="0">
                <a:sym typeface="Wingdings" pitchFamily="2" charset="2"/>
              </a:rPr>
              <a:t>l sang </a:t>
            </a:r>
            <a:r>
              <a:rPr lang="fr-FR">
                <a:sym typeface="Wingdings" pitchFamily="2" charset="2"/>
              </a:rPr>
              <a:t>vers partie </a:t>
            </a:r>
            <a:r>
              <a:rPr lang="fr-FR" smtClean="0">
                <a:sym typeface="Wingdings" pitchFamily="2" charset="2"/>
              </a:rPr>
              <a:t>centrales</a:t>
            </a:r>
          </a:p>
          <a:p>
            <a:pPr lvl="1">
              <a:lnSpc>
                <a:spcPct val="113000"/>
              </a:lnSpc>
              <a:buFont typeface="Wingdings" panose="05000000000000000000" pitchFamily="2" charset="2"/>
              <a:buChar char="ð"/>
            </a:pPr>
            <a:r>
              <a:rPr lang="fr-FR" sz="3200">
                <a:sym typeface="Wingdings" pitchFamily="2" charset="2"/>
              </a:rPr>
              <a:t> </a:t>
            </a:r>
            <a:r>
              <a:rPr lang="fr-FR" smtClean="0">
                <a:sym typeface="Wingdings" pitchFamily="2" charset="2"/>
              </a:rPr>
              <a:t>facteurs amplification</a:t>
            </a:r>
            <a:endParaRPr lang="fr-FR">
              <a:sym typeface="Wingdings" pitchFamily="2" charset="2"/>
            </a:endParaRPr>
          </a:p>
          <a:p>
            <a:pPr marL="87313" indent="0">
              <a:lnSpc>
                <a:spcPct val="113000"/>
              </a:lnSpc>
              <a:buNone/>
            </a:pPr>
            <a:endParaRPr lang="fr-FR">
              <a:sym typeface="Wingdings" pitchFamily="2" charset="2"/>
            </a:endParaRPr>
          </a:p>
          <a:p>
            <a:pPr marL="87313" indent="0">
              <a:buNone/>
            </a:pPr>
            <a:endParaRPr lang="fr-FR"/>
          </a:p>
        </p:txBody>
      </p:sp>
      <p:sp>
        <p:nvSpPr>
          <p:cNvPr id="2" name="Espace réservé du numéro de diapositive 1"/>
          <p:cNvSpPr>
            <a:spLocks noGrp="1"/>
          </p:cNvSpPr>
          <p:nvPr>
            <p:ph type="sldNum" idx="11"/>
          </p:nvPr>
        </p:nvSpPr>
        <p:spPr/>
        <p:txBody>
          <a:bodyPr/>
          <a:lstStyle/>
          <a:p>
            <a:pPr>
              <a:defRPr/>
            </a:pPr>
            <a:fld id="{73171BC2-5229-4045-B5B9-F21E1E807CF7}" type="slidenum">
              <a:rPr lang="fr-FR" smtClean="0"/>
              <a:pPr>
                <a:defRPr/>
              </a:pPr>
              <a:t>11</a:t>
            </a:fld>
            <a:endParaRPr lang="fr-FR"/>
          </a:p>
        </p:txBody>
      </p:sp>
      <p:grpSp>
        <p:nvGrpSpPr>
          <p:cNvPr id="17" name="Groupe 16"/>
          <p:cNvGrpSpPr/>
          <p:nvPr/>
        </p:nvGrpSpPr>
        <p:grpSpPr>
          <a:xfrm>
            <a:off x="5926304" y="5010551"/>
            <a:ext cx="3909401" cy="2165350"/>
            <a:chOff x="5926304" y="5010551"/>
            <a:chExt cx="3909401" cy="2165350"/>
          </a:xfrm>
        </p:grpSpPr>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304" y="5010551"/>
              <a:ext cx="2376487" cy="2165350"/>
            </a:xfrm>
            <a:prstGeom prst="rect">
              <a:avLst/>
            </a:prstGeom>
            <a:noFill/>
            <a:ln>
              <a:noFill/>
            </a:ln>
            <a:effectLst/>
            <a:extLst>
              <a:ext uri="{909E8E84-426E-40DD-AFC4-6F175D3DCCD1}">
                <a14:hiddenFill xmlns:a14="http://schemas.microsoft.com/office/drawing/2010/main">
                  <a:solidFill>
                    <a:srgbClr val="F0FFFF"/>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6" name="Groupe 15"/>
            <p:cNvGrpSpPr/>
            <p:nvPr/>
          </p:nvGrpSpPr>
          <p:grpSpPr>
            <a:xfrm>
              <a:off x="8699055" y="5223064"/>
              <a:ext cx="1136650" cy="1424716"/>
              <a:chOff x="8699055" y="5223064"/>
              <a:chExt cx="1136650" cy="1424716"/>
            </a:xfrm>
          </p:grpSpPr>
          <p:sp>
            <p:nvSpPr>
              <p:cNvPr id="10" name="Text Box 6"/>
              <p:cNvSpPr txBox="1">
                <a:spLocks noChangeArrowheads="1"/>
              </p:cNvSpPr>
              <p:nvPr/>
            </p:nvSpPr>
            <p:spPr bwMode="auto">
              <a:xfrm>
                <a:off x="8699055" y="5223064"/>
                <a:ext cx="761747" cy="349968"/>
              </a:xfrm>
              <a:prstGeom prst="rect">
                <a:avLst/>
              </a:prstGeom>
              <a:solidFill>
                <a:schemeClr val="tx1"/>
              </a:solidFill>
              <a:ln w="9525" algn="ctr">
                <a:solidFill>
                  <a:schemeClr val="bg1"/>
                </a:solidFill>
                <a:miter lim="800000"/>
                <a:headEnd/>
                <a:tailEnd/>
              </a:ln>
              <a:effectLst/>
              <a:extLst/>
            </p:spPr>
            <p:txBody>
              <a:bodyPr wrap="none">
                <a:spAutoFit/>
              </a:bodyPr>
              <a:lstStyle/>
              <a:p>
                <a:r>
                  <a:rPr lang="fr-FR" smtClean="0">
                    <a:solidFill>
                      <a:schemeClr val="bg1"/>
                    </a:solidFill>
                  </a:rPr>
                  <a:t>coeur</a:t>
                </a:r>
                <a:endParaRPr lang="fr-FR">
                  <a:solidFill>
                    <a:schemeClr val="bg1"/>
                  </a:solidFill>
                </a:endParaRPr>
              </a:p>
            </p:txBody>
          </p:sp>
          <p:sp>
            <p:nvSpPr>
              <p:cNvPr id="11" name="Text Box 7"/>
              <p:cNvSpPr txBox="1">
                <a:spLocks noChangeArrowheads="1"/>
              </p:cNvSpPr>
              <p:nvPr/>
            </p:nvSpPr>
            <p:spPr bwMode="auto">
              <a:xfrm>
                <a:off x="8699055" y="5745563"/>
                <a:ext cx="1123950" cy="347663"/>
              </a:xfrm>
              <a:prstGeom prst="rect">
                <a:avLst/>
              </a:prstGeom>
              <a:solidFill>
                <a:schemeClr val="bg1"/>
              </a:solidFill>
              <a:ln>
                <a:noFill/>
              </a:ln>
              <a:effectLst/>
              <a:extLs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fr-FR"/>
                  <a:t>poumons</a:t>
                </a:r>
              </a:p>
            </p:txBody>
          </p:sp>
          <p:sp>
            <p:nvSpPr>
              <p:cNvPr id="12" name="Text Box 8"/>
              <p:cNvSpPr txBox="1">
                <a:spLocks noChangeArrowheads="1"/>
              </p:cNvSpPr>
              <p:nvPr/>
            </p:nvSpPr>
            <p:spPr bwMode="auto">
              <a:xfrm>
                <a:off x="8699055" y="6300117"/>
                <a:ext cx="1136650" cy="347663"/>
              </a:xfrm>
              <a:prstGeom prst="rect">
                <a:avLst/>
              </a:prstGeom>
              <a:solidFill>
                <a:srgbClr val="3DC340"/>
              </a:solidFill>
              <a:ln>
                <a:noFill/>
              </a:ln>
              <a:effectLst/>
              <a:extLs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fr-FR"/>
                  <a:t>abdomen</a:t>
                </a:r>
              </a:p>
            </p:txBody>
          </p:sp>
        </p:grpSp>
      </p:grpSp>
      <p:grpSp>
        <p:nvGrpSpPr>
          <p:cNvPr id="14" name="Groupe 13"/>
          <p:cNvGrpSpPr/>
          <p:nvPr/>
        </p:nvGrpSpPr>
        <p:grpSpPr>
          <a:xfrm>
            <a:off x="6048424" y="1403573"/>
            <a:ext cx="3787281" cy="3090102"/>
            <a:chOff x="6048424" y="1403573"/>
            <a:chExt cx="3787281" cy="3090102"/>
          </a:xfrm>
        </p:grpSpPr>
        <p:pic>
          <p:nvPicPr>
            <p:cNvPr id="7" name="Picture 4" descr="ipack_1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424" y="1403573"/>
              <a:ext cx="3787281" cy="3090102"/>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7523847" y="1500970"/>
              <a:ext cx="1557887" cy="349968"/>
            </a:xfrm>
            <a:prstGeom prst="rect">
              <a:avLst/>
            </a:prstGeom>
            <a:solidFill>
              <a:srgbClr val="00B0F0"/>
            </a:solidFill>
            <a:ln>
              <a:solidFill>
                <a:schemeClr val="bg1"/>
              </a:solidFill>
            </a:ln>
          </p:spPr>
          <p:txBody>
            <a:bodyPr wrap="square" rtlCol="0">
              <a:spAutoFit/>
            </a:bodyPr>
            <a:lstStyle/>
            <a:p>
              <a:r>
                <a:rPr lang="fr-FR" smtClean="0">
                  <a:solidFill>
                    <a:schemeClr val="bg1"/>
                  </a:solidFill>
                  <a:sym typeface="Wingdings" pitchFamily="2" charset="2"/>
                </a:rPr>
                <a:t>amplifié par</a:t>
              </a:r>
              <a:endParaRPr lang="fr-FR">
                <a:solidFill>
                  <a:schemeClr val="bg1"/>
                </a:solidFill>
              </a:endParaRPr>
            </a:p>
          </p:txBody>
        </p:sp>
      </p:grpSp>
      <p:sp>
        <p:nvSpPr>
          <p:cNvPr id="15" name="Espace réservé du contenu 5"/>
          <p:cNvSpPr txBox="1">
            <a:spLocks/>
          </p:cNvSpPr>
          <p:nvPr/>
        </p:nvSpPr>
        <p:spPr>
          <a:xfrm>
            <a:off x="172820" y="5165783"/>
            <a:ext cx="5515039" cy="1426599"/>
          </a:xfrm>
          <a:prstGeom prst="rect">
            <a:avLst/>
          </a:prstGeom>
        </p:spPr>
        <p:txBody>
          <a:bodyPr/>
          <a:lstStyle>
            <a:lvl1pPr marL="363538" indent="-276225" algn="l" defTabSz="449263" rtl="0" eaLnBrk="0" fontAlgn="base" hangingPunct="0">
              <a:lnSpc>
                <a:spcPct val="93000"/>
              </a:lnSpc>
              <a:spcBef>
                <a:spcPct val="0"/>
              </a:spcBef>
              <a:spcAft>
                <a:spcPts val="850"/>
              </a:spcAft>
              <a:buClr>
                <a:srgbClr val="000000"/>
              </a:buClr>
              <a:buSzPct val="75000"/>
              <a:buFont typeface="Wingdings" pitchFamily="2" charset="2"/>
              <a:buChar char="q"/>
              <a:defRPr sz="3200">
                <a:solidFill>
                  <a:srgbClr val="000000"/>
                </a:solidFill>
                <a:latin typeface="+mn-lt"/>
                <a:ea typeface="+mn-ea"/>
                <a:cs typeface="+mn-cs"/>
              </a:defRPr>
            </a:lvl1pPr>
            <a:lvl2pPr marL="1001713" indent="-188913" algn="l" defTabSz="449263" rtl="0" eaLnBrk="0" fontAlgn="base" hangingPunct="0">
              <a:lnSpc>
                <a:spcPct val="93000"/>
              </a:lnSpc>
              <a:spcBef>
                <a:spcPct val="0"/>
              </a:spcBef>
              <a:spcAft>
                <a:spcPts val="1125"/>
              </a:spcAft>
              <a:buClr>
                <a:srgbClr val="000000"/>
              </a:buClr>
              <a:buSzPct val="75000"/>
              <a:buFont typeface="Wingdings" pitchFamily="2" charset="2"/>
              <a:buChar char="v"/>
              <a:defRPr sz="2800">
                <a:solidFill>
                  <a:srgbClr val="000000"/>
                </a:solidFill>
                <a:latin typeface="+mn-lt"/>
                <a:cs typeface="+mn-cs"/>
              </a:defRPr>
            </a:lvl2pPr>
            <a:lvl3pPr marL="1465263" indent="-284163" algn="l" defTabSz="449263" rtl="0" eaLnBrk="0" fontAlgn="base" hangingPunct="0">
              <a:lnSpc>
                <a:spcPct val="93000"/>
              </a:lnSpc>
              <a:spcBef>
                <a:spcPct val="0"/>
              </a:spcBef>
              <a:spcAft>
                <a:spcPts val="850"/>
              </a:spcAft>
              <a:buClr>
                <a:srgbClr val="000000"/>
              </a:buClr>
              <a:buSzPct val="100000"/>
              <a:buFont typeface="Wingdings" pitchFamily="2" charset="2"/>
              <a:buChar char="§"/>
              <a:defRPr sz="2400">
                <a:solidFill>
                  <a:srgbClr val="000000"/>
                </a:solidFill>
                <a:latin typeface="+mn-lt"/>
                <a:cs typeface="+mn-cs"/>
              </a:defRPr>
            </a:lvl3pPr>
            <a:lvl4pPr marL="2235200" indent="-261938" algn="l" defTabSz="449263" rtl="0" eaLnBrk="0" fontAlgn="base" hangingPunct="0">
              <a:lnSpc>
                <a:spcPct val="93000"/>
              </a:lnSpc>
              <a:spcBef>
                <a:spcPct val="0"/>
              </a:spcBef>
              <a:spcAft>
                <a:spcPts val="575"/>
              </a:spcAft>
              <a:buClr>
                <a:srgbClr val="000000"/>
              </a:buClr>
              <a:buSzPct val="100000"/>
              <a:buChar char="•"/>
              <a:defRPr sz="2000">
                <a:solidFill>
                  <a:srgbClr val="000000"/>
                </a:solidFill>
                <a:latin typeface="+mn-lt"/>
                <a:cs typeface="+mn-cs"/>
              </a:defRPr>
            </a:lvl4pPr>
            <a:lvl5pPr marL="2782888"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5pPr>
            <a:lvl6pPr marL="32400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6pPr>
            <a:lvl7pPr marL="36972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7pPr>
            <a:lvl8pPr marL="41544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8pPr>
            <a:lvl9pPr marL="46116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9pPr>
          </a:lstStyle>
          <a:p>
            <a:pPr marL="174625" indent="0">
              <a:lnSpc>
                <a:spcPct val="113000"/>
              </a:lnSpc>
              <a:buNone/>
            </a:pPr>
            <a:r>
              <a:rPr lang="fr-FR">
                <a:sym typeface="Wingdings" pitchFamily="2" charset="2"/>
              </a:rPr>
              <a:t> </a:t>
            </a:r>
            <a:r>
              <a:rPr lang="fr-FR" b="1" kern="0" smtClean="0">
                <a:solidFill>
                  <a:srgbClr val="C00000"/>
                </a:solidFill>
              </a:rPr>
              <a:t>hyper-sollicitation</a:t>
            </a:r>
            <a:r>
              <a:rPr lang="fr-FR" kern="0" smtClean="0">
                <a:solidFill>
                  <a:schemeClr val="tx1"/>
                </a:solidFill>
              </a:rPr>
              <a:t> de </a:t>
            </a:r>
            <a:r>
              <a:rPr lang="fr-FR" kern="0" smtClean="0"/>
              <a:t>l’ensemble coeur-poumon</a:t>
            </a:r>
            <a:endParaRPr lang="fr-FR" kern="0" smtClean="0">
              <a:sym typeface="Wingdings" pitchFamily="2" charset="2"/>
            </a:endParaRPr>
          </a:p>
          <a:p>
            <a:pPr marL="87313" indent="0">
              <a:buFont typeface="Wingdings" pitchFamily="2" charset="2"/>
              <a:buNone/>
            </a:pPr>
            <a:endParaRPr lang="fr-FR" kern="0"/>
          </a:p>
        </p:txBody>
      </p:sp>
    </p:spTree>
    <p:extLst>
      <p:ext uri="{BB962C8B-B14F-4D97-AF65-F5344CB8AC3E}">
        <p14:creationId xmlns:p14="http://schemas.microsoft.com/office/powerpoint/2010/main" val="119472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Perturbation </a:t>
            </a:r>
            <a:r>
              <a:rPr lang="fr-FR" smtClean="0">
                <a:solidFill>
                  <a:srgbClr val="C00000"/>
                </a:solidFill>
              </a:rPr>
              <a:t>facteur d’ADD </a:t>
            </a:r>
            <a:r>
              <a:rPr lang="fr-FR" smtClean="0"/>
              <a:t>: </a:t>
            </a:r>
            <a:r>
              <a:rPr lang="fr-FR" b="0" smtClean="0"/>
              <a:t>le </a:t>
            </a:r>
            <a:r>
              <a:rPr lang="fr-FR" smtClean="0">
                <a:solidFill>
                  <a:srgbClr val="C00000"/>
                </a:solidFill>
              </a:rPr>
              <a:t>FOP</a:t>
            </a:r>
            <a:endParaRPr lang="fr-FR">
              <a:solidFill>
                <a:srgbClr val="C00000"/>
              </a:solidFill>
            </a:endParaRPr>
          </a:p>
        </p:txBody>
      </p:sp>
      <p:sp>
        <p:nvSpPr>
          <p:cNvPr id="6" name="Espace réservé du contenu 5"/>
          <p:cNvSpPr>
            <a:spLocks noGrp="1"/>
          </p:cNvSpPr>
          <p:nvPr>
            <p:ph idx="1"/>
          </p:nvPr>
        </p:nvSpPr>
        <p:spPr>
          <a:xfrm>
            <a:off x="0" y="1296407"/>
            <a:ext cx="6624488" cy="2987486"/>
          </a:xfrm>
        </p:spPr>
        <p:txBody>
          <a:bodyPr/>
          <a:lstStyle/>
          <a:p>
            <a:pPr marL="174625" indent="0">
              <a:lnSpc>
                <a:spcPct val="113000"/>
              </a:lnSpc>
              <a:buNone/>
            </a:pPr>
            <a:r>
              <a:rPr lang="fr-FR" b="1" smtClean="0">
                <a:solidFill>
                  <a:srgbClr val="C00000"/>
                </a:solidFill>
              </a:rPr>
              <a:t>Foramen Ovale Perméable</a:t>
            </a:r>
          </a:p>
          <a:p>
            <a:pPr marL="631825" indent="-457200">
              <a:lnSpc>
                <a:spcPct val="113000"/>
              </a:lnSpc>
            </a:pPr>
            <a:r>
              <a:rPr lang="fr-FR" sz="2800" smtClean="0">
                <a:solidFill>
                  <a:schemeClr val="tx1"/>
                </a:solidFill>
                <a:sym typeface="Wingdings" pitchFamily="2" charset="2"/>
              </a:rPr>
              <a:t>origine : circulation embryonnaire, </a:t>
            </a:r>
            <a:r>
              <a:rPr lang="fr-FR" sz="2800" smtClean="0">
                <a:solidFill>
                  <a:schemeClr val="tx1"/>
                </a:solidFill>
              </a:rPr>
              <a:t>refermé à la naissance</a:t>
            </a:r>
          </a:p>
          <a:p>
            <a:pPr marL="631825" indent="-457200">
              <a:lnSpc>
                <a:spcPct val="113000"/>
              </a:lnSpc>
            </a:pPr>
            <a:r>
              <a:rPr lang="fr-FR" sz="2800" b="1" smtClean="0">
                <a:solidFill>
                  <a:srgbClr val="C00000"/>
                </a:solidFill>
              </a:rPr>
              <a:t>fragilité</a:t>
            </a:r>
            <a:r>
              <a:rPr lang="fr-FR" sz="2800" smtClean="0">
                <a:solidFill>
                  <a:srgbClr val="C00000"/>
                </a:solidFill>
              </a:rPr>
              <a:t> </a:t>
            </a:r>
            <a:r>
              <a:rPr lang="fr-FR" sz="2800" smtClean="0">
                <a:solidFill>
                  <a:schemeClr val="tx1"/>
                </a:solidFill>
              </a:rPr>
              <a:t>chez ~30% individus</a:t>
            </a:r>
          </a:p>
          <a:p>
            <a:pPr marL="174625" indent="0">
              <a:lnSpc>
                <a:spcPct val="113000"/>
              </a:lnSpc>
              <a:buNone/>
            </a:pPr>
            <a:r>
              <a:rPr lang="fr-FR" sz="2800">
                <a:solidFill>
                  <a:schemeClr val="tx1"/>
                </a:solidFill>
                <a:sym typeface="Wingdings" pitchFamily="2" charset="2"/>
              </a:rPr>
              <a:t>	</a:t>
            </a:r>
            <a:r>
              <a:rPr lang="fr-FR" sz="2800" smtClean="0">
                <a:sym typeface="Wingdings" pitchFamily="2" charset="2"/>
              </a:rPr>
              <a:t> éviter </a:t>
            </a:r>
            <a:r>
              <a:rPr lang="fr-FR" sz="2800" b="1" smtClean="0">
                <a:solidFill>
                  <a:srgbClr val="C00000"/>
                </a:solidFill>
              </a:rPr>
              <a:t>hyperpression </a:t>
            </a:r>
            <a:r>
              <a:rPr lang="fr-FR" sz="2800" smtClean="0">
                <a:solidFill>
                  <a:schemeClr val="tx1"/>
                </a:solidFill>
              </a:rPr>
              <a:t>thoracique</a:t>
            </a:r>
            <a:endParaRPr lang="fr-FR" sz="2800">
              <a:solidFill>
                <a:schemeClr val="tx1"/>
              </a:solidFill>
            </a:endParaRPr>
          </a:p>
        </p:txBody>
      </p:sp>
      <p:sp>
        <p:nvSpPr>
          <p:cNvPr id="2" name="Espace réservé du numéro de diapositive 1"/>
          <p:cNvSpPr>
            <a:spLocks noGrp="1"/>
          </p:cNvSpPr>
          <p:nvPr>
            <p:ph type="sldNum" idx="11"/>
          </p:nvPr>
        </p:nvSpPr>
        <p:spPr/>
        <p:txBody>
          <a:bodyPr/>
          <a:lstStyle/>
          <a:p>
            <a:pPr>
              <a:defRPr/>
            </a:pPr>
            <a:fld id="{73171BC2-5229-4045-B5B9-F21E1E807CF7}" type="slidenum">
              <a:rPr lang="fr-FR" smtClean="0"/>
              <a:pPr>
                <a:defRPr/>
              </a:pPr>
              <a:t>12</a:t>
            </a:fld>
            <a:endParaRPr lang="fr-FR"/>
          </a:p>
        </p:txBody>
      </p:sp>
      <p:sp>
        <p:nvSpPr>
          <p:cNvPr id="15" name="Espace réservé du contenu 5"/>
          <p:cNvSpPr txBox="1">
            <a:spLocks/>
          </p:cNvSpPr>
          <p:nvPr/>
        </p:nvSpPr>
        <p:spPr>
          <a:xfrm>
            <a:off x="0" y="4643933"/>
            <a:ext cx="8640712" cy="2376264"/>
          </a:xfrm>
          <a:prstGeom prst="rect">
            <a:avLst/>
          </a:prstGeom>
        </p:spPr>
        <p:txBody>
          <a:bodyPr/>
          <a:lstStyle>
            <a:lvl1pPr marL="363538" indent="-276225" algn="l" defTabSz="449263" rtl="0" eaLnBrk="0" fontAlgn="base" hangingPunct="0">
              <a:lnSpc>
                <a:spcPct val="93000"/>
              </a:lnSpc>
              <a:spcBef>
                <a:spcPct val="0"/>
              </a:spcBef>
              <a:spcAft>
                <a:spcPts val="850"/>
              </a:spcAft>
              <a:buClr>
                <a:srgbClr val="000000"/>
              </a:buClr>
              <a:buSzPct val="75000"/>
              <a:buFont typeface="Wingdings" pitchFamily="2" charset="2"/>
              <a:buChar char="q"/>
              <a:defRPr sz="3200">
                <a:solidFill>
                  <a:srgbClr val="000000"/>
                </a:solidFill>
                <a:latin typeface="+mn-lt"/>
                <a:ea typeface="+mn-ea"/>
                <a:cs typeface="+mn-cs"/>
              </a:defRPr>
            </a:lvl1pPr>
            <a:lvl2pPr marL="1001713" indent="-188913" algn="l" defTabSz="449263" rtl="0" eaLnBrk="0" fontAlgn="base" hangingPunct="0">
              <a:lnSpc>
                <a:spcPct val="93000"/>
              </a:lnSpc>
              <a:spcBef>
                <a:spcPct val="0"/>
              </a:spcBef>
              <a:spcAft>
                <a:spcPts val="1125"/>
              </a:spcAft>
              <a:buClr>
                <a:srgbClr val="000000"/>
              </a:buClr>
              <a:buSzPct val="75000"/>
              <a:buFont typeface="Wingdings" pitchFamily="2" charset="2"/>
              <a:buChar char="v"/>
              <a:defRPr sz="2800">
                <a:solidFill>
                  <a:srgbClr val="000000"/>
                </a:solidFill>
                <a:latin typeface="+mn-lt"/>
                <a:cs typeface="+mn-cs"/>
              </a:defRPr>
            </a:lvl2pPr>
            <a:lvl3pPr marL="1465263" indent="-284163" algn="l" defTabSz="449263" rtl="0" eaLnBrk="0" fontAlgn="base" hangingPunct="0">
              <a:lnSpc>
                <a:spcPct val="93000"/>
              </a:lnSpc>
              <a:spcBef>
                <a:spcPct val="0"/>
              </a:spcBef>
              <a:spcAft>
                <a:spcPts val="850"/>
              </a:spcAft>
              <a:buClr>
                <a:srgbClr val="000000"/>
              </a:buClr>
              <a:buSzPct val="100000"/>
              <a:buFont typeface="Wingdings" pitchFamily="2" charset="2"/>
              <a:buChar char="§"/>
              <a:defRPr sz="2400">
                <a:solidFill>
                  <a:srgbClr val="000000"/>
                </a:solidFill>
                <a:latin typeface="+mn-lt"/>
                <a:cs typeface="+mn-cs"/>
              </a:defRPr>
            </a:lvl3pPr>
            <a:lvl4pPr marL="2235200" indent="-261938" algn="l" defTabSz="449263" rtl="0" eaLnBrk="0" fontAlgn="base" hangingPunct="0">
              <a:lnSpc>
                <a:spcPct val="93000"/>
              </a:lnSpc>
              <a:spcBef>
                <a:spcPct val="0"/>
              </a:spcBef>
              <a:spcAft>
                <a:spcPts val="575"/>
              </a:spcAft>
              <a:buClr>
                <a:srgbClr val="000000"/>
              </a:buClr>
              <a:buSzPct val="100000"/>
              <a:buChar char="•"/>
              <a:defRPr sz="2000">
                <a:solidFill>
                  <a:srgbClr val="000000"/>
                </a:solidFill>
                <a:latin typeface="+mn-lt"/>
                <a:cs typeface="+mn-cs"/>
              </a:defRPr>
            </a:lvl4pPr>
            <a:lvl5pPr marL="2782888"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5pPr>
            <a:lvl6pPr marL="32400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6pPr>
            <a:lvl7pPr marL="36972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7pPr>
            <a:lvl8pPr marL="41544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8pPr>
            <a:lvl9pPr marL="46116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9pPr>
          </a:lstStyle>
          <a:p>
            <a:pPr marL="174625" indent="0">
              <a:lnSpc>
                <a:spcPct val="113000"/>
              </a:lnSpc>
              <a:buNone/>
            </a:pPr>
            <a:r>
              <a:rPr lang="fr-FR" b="1" smtClean="0">
                <a:solidFill>
                  <a:srgbClr val="C00000"/>
                </a:solidFill>
                <a:sym typeface="Wingdings" pitchFamily="2" charset="2"/>
              </a:rPr>
              <a:t>prévention</a:t>
            </a:r>
            <a:r>
              <a:rPr lang="fr-FR" smtClean="0">
                <a:sym typeface="Wingdings" pitchFamily="2" charset="2"/>
              </a:rPr>
              <a:t> :</a:t>
            </a:r>
          </a:p>
          <a:p>
            <a:pPr lvl="1">
              <a:buFont typeface="Wingdings" panose="05000000000000000000" pitchFamily="2" charset="2"/>
              <a:buChar char="§"/>
            </a:pPr>
            <a:r>
              <a:rPr lang="fr-FR" kern="0" smtClean="0"/>
              <a:t>pas d’effort violent (jusqu’a +2h)</a:t>
            </a:r>
          </a:p>
          <a:p>
            <a:pPr lvl="1">
              <a:buFont typeface="Wingdings" panose="05000000000000000000" pitchFamily="2" charset="2"/>
              <a:buChar char="§"/>
            </a:pPr>
            <a:r>
              <a:rPr lang="fr-FR" kern="0" smtClean="0"/>
              <a:t>pas de Valsalva à la remontée</a:t>
            </a:r>
          </a:p>
          <a:p>
            <a:pPr lvl="1">
              <a:buFont typeface="Wingdings" panose="05000000000000000000" pitchFamily="2" charset="2"/>
              <a:buChar char="§"/>
            </a:pPr>
            <a:r>
              <a:rPr lang="fr-FR" kern="0" smtClean="0"/>
              <a:t>(éviter toux)</a:t>
            </a:r>
            <a:endParaRPr lang="fr-FR" kern="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9681" y="1319486"/>
            <a:ext cx="3381742" cy="4332560"/>
          </a:xfrm>
          <a:prstGeom prst="rect">
            <a:avLst/>
          </a:prstGeom>
        </p:spPr>
      </p:pic>
    </p:spTree>
    <p:extLst>
      <p:ext uri="{BB962C8B-B14F-4D97-AF65-F5344CB8AC3E}">
        <p14:creationId xmlns:p14="http://schemas.microsoft.com/office/powerpoint/2010/main" val="267391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Espace réservé du numéro de diapositive 2"/>
          <p:cNvSpPr>
            <a:spLocks noGrp="1"/>
          </p:cNvSpPr>
          <p:nvPr>
            <p:ph type="sldNum" sz="quarter" idx="11"/>
          </p:nvPr>
        </p:nvSpPr>
        <p:spPr>
          <a:noFill/>
        </p:spPr>
        <p:txBody>
          <a:bodyPr/>
          <a:lstStyle>
            <a:lvl1pPr eaLnBrk="0">
              <a:tabLst>
                <a:tab pos="723900" algn="l"/>
                <a:tab pos="1447800" algn="l"/>
                <a:tab pos="2171700" algn="l"/>
              </a:tabLst>
              <a:defRPr>
                <a:solidFill>
                  <a:schemeClr val="tx1"/>
                </a:solidFill>
                <a:latin typeface="Arial" charset="0"/>
                <a:ea typeface="SimSun" pitchFamily="2" charset="-122"/>
              </a:defRPr>
            </a:lvl1pPr>
            <a:lvl2pPr eaLnBrk="0">
              <a:tabLst>
                <a:tab pos="723900" algn="l"/>
                <a:tab pos="1447800" algn="l"/>
                <a:tab pos="2171700" algn="l"/>
              </a:tabLst>
              <a:defRPr>
                <a:solidFill>
                  <a:schemeClr val="tx1"/>
                </a:solidFill>
                <a:latin typeface="Arial" charset="0"/>
                <a:ea typeface="SimSun" pitchFamily="2" charset="-122"/>
              </a:defRPr>
            </a:lvl2pPr>
            <a:lvl3pPr eaLnBrk="0">
              <a:tabLst>
                <a:tab pos="723900" algn="l"/>
                <a:tab pos="1447800" algn="l"/>
                <a:tab pos="2171700" algn="l"/>
              </a:tabLst>
              <a:defRPr>
                <a:solidFill>
                  <a:schemeClr val="tx1"/>
                </a:solidFill>
                <a:latin typeface="Arial" charset="0"/>
                <a:ea typeface="SimSun" pitchFamily="2" charset="-122"/>
              </a:defRPr>
            </a:lvl3pPr>
            <a:lvl4pPr eaLnBrk="0">
              <a:tabLst>
                <a:tab pos="723900" algn="l"/>
                <a:tab pos="1447800" algn="l"/>
                <a:tab pos="2171700" algn="l"/>
              </a:tabLst>
              <a:defRPr>
                <a:solidFill>
                  <a:schemeClr val="tx1"/>
                </a:solidFill>
                <a:latin typeface="Arial" charset="0"/>
                <a:ea typeface="SimSun" pitchFamily="2" charset="-122"/>
              </a:defRPr>
            </a:lvl4pPr>
            <a:lvl5pPr eaLnBrk="0">
              <a:tabLst>
                <a:tab pos="723900" algn="l"/>
                <a:tab pos="1447800" algn="l"/>
                <a:tab pos="2171700" algn="l"/>
              </a:tabLst>
              <a:defRPr>
                <a:solidFill>
                  <a:schemeClr val="tx1"/>
                </a:solidFill>
                <a:latin typeface="Arial" charset="0"/>
                <a:ea typeface="SimSun" pitchFamily="2" charset="-122"/>
              </a:defRPr>
            </a:lvl5pPr>
            <a:lvl6pPr marL="2514600" indent="-228600" algn="ctr"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chemeClr val="tx1"/>
                </a:solidFill>
                <a:latin typeface="Arial" charset="0"/>
                <a:ea typeface="SimSun" pitchFamily="2" charset="-122"/>
              </a:defRPr>
            </a:lvl6pPr>
            <a:lvl7pPr marL="2971800" indent="-228600" algn="ctr"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chemeClr val="tx1"/>
                </a:solidFill>
                <a:latin typeface="Arial" charset="0"/>
                <a:ea typeface="SimSun" pitchFamily="2" charset="-122"/>
              </a:defRPr>
            </a:lvl7pPr>
            <a:lvl8pPr marL="3429000" indent="-228600" algn="ctr"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chemeClr val="tx1"/>
                </a:solidFill>
                <a:latin typeface="Arial" charset="0"/>
                <a:ea typeface="SimSun" pitchFamily="2" charset="-122"/>
              </a:defRPr>
            </a:lvl8pPr>
            <a:lvl9pPr marL="3886200" indent="-228600" algn="ctr"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Lst>
              <a:defRPr>
                <a:solidFill>
                  <a:schemeClr val="tx1"/>
                </a:solidFill>
                <a:latin typeface="Arial" charset="0"/>
                <a:ea typeface="SimSun" pitchFamily="2" charset="-122"/>
              </a:defRPr>
            </a:lvl9pPr>
          </a:lstStyle>
          <a:p>
            <a:pPr eaLnBrk="1"/>
            <a:fld id="{3C0B938F-75D4-4597-A4A2-DCFF4D6AD584}" type="slidenum">
              <a:rPr lang="fr-FR" smtClean="0">
                <a:solidFill>
                  <a:srgbClr val="000000"/>
                </a:solidFill>
              </a:rPr>
              <a:pPr eaLnBrk="1"/>
              <a:t>13</a:t>
            </a:fld>
            <a:endParaRPr lang="fr-FR" smtClean="0">
              <a:solidFill>
                <a:srgbClr val="000000"/>
              </a:solidFill>
            </a:endParaRPr>
          </a:p>
        </p:txBody>
      </p:sp>
      <p:sp>
        <p:nvSpPr>
          <p:cNvPr id="9220" name="Text Box 6"/>
          <p:cNvSpPr txBox="1">
            <a:spLocks noChangeArrowheads="1"/>
          </p:cNvSpPr>
          <p:nvPr/>
        </p:nvSpPr>
        <p:spPr bwMode="auto">
          <a:xfrm>
            <a:off x="863849" y="3059757"/>
            <a:ext cx="8496943" cy="607539"/>
          </a:xfrm>
          <a:prstGeom prst="rect">
            <a:avLst/>
          </a:prstGeom>
          <a:noFill/>
          <a:ln>
            <a:noFill/>
          </a:ln>
          <a:effectLst/>
          <a:extLst/>
        </p:spPr>
        <p:txBody>
          <a:bodyPr wrap="square">
            <a:spAutoFit/>
          </a:bodyPr>
          <a:lstStyle/>
          <a:p>
            <a:pPr algn="r">
              <a:spcBef>
                <a:spcPct val="50000"/>
              </a:spcBef>
            </a:pPr>
            <a:r>
              <a:rPr lang="fr-FR" sz="3600" b="1" smtClean="0"/>
              <a:t>3.  </a:t>
            </a:r>
            <a:r>
              <a:rPr lang="fr-FR" sz="3200" b="1" smtClean="0"/>
              <a:t>Système nerveux	/ Toxicité des gaz</a:t>
            </a:r>
            <a:r>
              <a:rPr lang="fr-FR" sz="3600" b="1" smtClean="0"/>
              <a:t>	</a:t>
            </a:r>
            <a:endParaRPr lang="fr-FR" sz="3600" i="1"/>
          </a:p>
        </p:txBody>
      </p:sp>
    </p:spTree>
    <p:extLst>
      <p:ext uri="{BB962C8B-B14F-4D97-AF65-F5344CB8AC3E}">
        <p14:creationId xmlns:p14="http://schemas.microsoft.com/office/powerpoint/2010/main" val="1367975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b="0"/>
              <a:t>Le</a:t>
            </a:r>
            <a:r>
              <a:rPr lang="fr-FR"/>
              <a:t> </a:t>
            </a:r>
            <a:r>
              <a:rPr lang="fr-FR">
                <a:solidFill>
                  <a:srgbClr val="C00000"/>
                </a:solidFill>
              </a:rPr>
              <a:t>tissu nerveux</a:t>
            </a:r>
            <a:endParaRPr lang="fr-FR"/>
          </a:p>
        </p:txBody>
      </p:sp>
      <p:sp>
        <p:nvSpPr>
          <p:cNvPr id="2" name="Espace réservé du numéro de diapositive 1"/>
          <p:cNvSpPr>
            <a:spLocks noGrp="1"/>
          </p:cNvSpPr>
          <p:nvPr>
            <p:ph type="sldNum" idx="11"/>
          </p:nvPr>
        </p:nvSpPr>
        <p:spPr/>
        <p:txBody>
          <a:bodyPr/>
          <a:lstStyle/>
          <a:p>
            <a:pPr>
              <a:defRPr/>
            </a:pPr>
            <a:fld id="{73171BC2-5229-4045-B5B9-F21E1E807CF7}" type="slidenum">
              <a:rPr lang="fr-FR" smtClean="0"/>
              <a:pPr>
                <a:defRPr/>
              </a:pPr>
              <a:t>14</a:t>
            </a:fld>
            <a:endParaRPr lang="fr-FR"/>
          </a:p>
        </p:txBody>
      </p:sp>
      <p:pic>
        <p:nvPicPr>
          <p:cNvPr id="8" name="Picture 2" descr="D:\Profils\jcp\Pictures\schémas plongée\IllustraPack2\ipack_2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4236" y="1372956"/>
            <a:ext cx="4306888" cy="2134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Mes Documents\PowerPoint\Tissus\Neuron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687" y="1378715"/>
            <a:ext cx="2476500" cy="2128542"/>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5347170" y="2222194"/>
            <a:ext cx="364202" cy="435825"/>
          </a:xfrm>
          <a:prstGeom prst="rect">
            <a:avLst/>
          </a:prstGeom>
          <a:noFill/>
        </p:spPr>
        <p:txBody>
          <a:bodyPr wrap="none" rtlCol="0">
            <a:spAutoFit/>
          </a:bodyPr>
          <a:lstStyle/>
          <a:p>
            <a:r>
              <a:rPr lang="fr-FR" sz="2400" b="1" dirty="0" smtClean="0"/>
              <a:t>=</a:t>
            </a:r>
          </a:p>
        </p:txBody>
      </p:sp>
      <p:sp>
        <p:nvSpPr>
          <p:cNvPr id="11" name="Espace réservé du contenu 5"/>
          <p:cNvSpPr txBox="1">
            <a:spLocks/>
          </p:cNvSpPr>
          <p:nvPr/>
        </p:nvSpPr>
        <p:spPr>
          <a:xfrm>
            <a:off x="327025" y="1390055"/>
            <a:ext cx="2187575" cy="2117202"/>
          </a:xfrm>
          <a:prstGeom prst="rect">
            <a:avLst/>
          </a:prstGeom>
        </p:spPr>
        <p:txBody>
          <a:bodyPr/>
          <a:lstStyle>
            <a:lvl1pPr marL="363538" indent="-276225" algn="l" defTabSz="449263" rtl="0" eaLnBrk="0" fontAlgn="base" hangingPunct="0">
              <a:lnSpc>
                <a:spcPct val="93000"/>
              </a:lnSpc>
              <a:spcBef>
                <a:spcPct val="0"/>
              </a:spcBef>
              <a:spcAft>
                <a:spcPts val="850"/>
              </a:spcAft>
              <a:buClr>
                <a:srgbClr val="000000"/>
              </a:buClr>
              <a:buSzPct val="75000"/>
              <a:buFont typeface="Wingdings" pitchFamily="2" charset="2"/>
              <a:buChar char="q"/>
              <a:defRPr sz="3200">
                <a:solidFill>
                  <a:srgbClr val="000000"/>
                </a:solidFill>
                <a:latin typeface="+mn-lt"/>
                <a:ea typeface="+mn-ea"/>
                <a:cs typeface="+mn-cs"/>
              </a:defRPr>
            </a:lvl1pPr>
            <a:lvl2pPr marL="1001713" indent="-188913" algn="l" defTabSz="449263" rtl="0" eaLnBrk="0" fontAlgn="base" hangingPunct="0">
              <a:lnSpc>
                <a:spcPct val="93000"/>
              </a:lnSpc>
              <a:spcBef>
                <a:spcPct val="0"/>
              </a:spcBef>
              <a:spcAft>
                <a:spcPts val="1125"/>
              </a:spcAft>
              <a:buClr>
                <a:srgbClr val="000000"/>
              </a:buClr>
              <a:buSzPct val="75000"/>
              <a:buFont typeface="Wingdings" pitchFamily="2" charset="2"/>
              <a:buChar char="v"/>
              <a:defRPr sz="2800">
                <a:solidFill>
                  <a:srgbClr val="000000"/>
                </a:solidFill>
                <a:latin typeface="+mn-lt"/>
                <a:cs typeface="+mn-cs"/>
              </a:defRPr>
            </a:lvl2pPr>
            <a:lvl3pPr marL="1465263" indent="-284163" algn="l" defTabSz="449263" rtl="0" eaLnBrk="0" fontAlgn="base" hangingPunct="0">
              <a:lnSpc>
                <a:spcPct val="93000"/>
              </a:lnSpc>
              <a:spcBef>
                <a:spcPct val="0"/>
              </a:spcBef>
              <a:spcAft>
                <a:spcPts val="850"/>
              </a:spcAft>
              <a:buClr>
                <a:srgbClr val="000000"/>
              </a:buClr>
              <a:buSzPct val="100000"/>
              <a:buFont typeface="Wingdings" pitchFamily="2" charset="2"/>
              <a:buChar char="§"/>
              <a:defRPr sz="2400">
                <a:solidFill>
                  <a:srgbClr val="000000"/>
                </a:solidFill>
                <a:latin typeface="+mn-lt"/>
                <a:cs typeface="+mn-cs"/>
              </a:defRPr>
            </a:lvl3pPr>
            <a:lvl4pPr marL="2235200" indent="-261938" algn="l" defTabSz="449263" rtl="0" eaLnBrk="0" fontAlgn="base" hangingPunct="0">
              <a:lnSpc>
                <a:spcPct val="93000"/>
              </a:lnSpc>
              <a:spcBef>
                <a:spcPct val="0"/>
              </a:spcBef>
              <a:spcAft>
                <a:spcPts val="575"/>
              </a:spcAft>
              <a:buClr>
                <a:srgbClr val="000000"/>
              </a:buClr>
              <a:buSzPct val="100000"/>
              <a:buChar char="•"/>
              <a:defRPr sz="2000">
                <a:solidFill>
                  <a:srgbClr val="000000"/>
                </a:solidFill>
                <a:latin typeface="+mn-lt"/>
                <a:cs typeface="+mn-cs"/>
              </a:defRPr>
            </a:lvl4pPr>
            <a:lvl5pPr marL="2782888"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5pPr>
            <a:lvl6pPr marL="32400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6pPr>
            <a:lvl7pPr marL="36972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7pPr>
            <a:lvl8pPr marL="41544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8pPr>
            <a:lvl9pPr marL="46116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9pPr>
          </a:lstStyle>
          <a:p>
            <a:pPr marL="87313" indent="0">
              <a:buNone/>
            </a:pPr>
            <a:r>
              <a:rPr lang="fr-FR" sz="2800" dirty="0" smtClean="0"/>
              <a:t>la cellule de base : </a:t>
            </a:r>
            <a:br>
              <a:rPr lang="fr-FR" sz="2800" dirty="0" smtClean="0"/>
            </a:br>
            <a:r>
              <a:rPr lang="fr-FR" sz="2800" dirty="0" smtClean="0"/>
              <a:t>le neurone</a:t>
            </a:r>
          </a:p>
          <a:p>
            <a:pPr marL="87313" indent="0">
              <a:buFont typeface="Wingdings" pitchFamily="2" charset="2"/>
              <a:buNone/>
            </a:pPr>
            <a:endParaRPr lang="fr-FR" sz="2800" dirty="0"/>
          </a:p>
        </p:txBody>
      </p:sp>
      <p:pic>
        <p:nvPicPr>
          <p:cNvPr id="12" name="Picture 7" descr="C:\Documents and Settings\marc\Cours N4\Photos et shémas\Anat-Physio Syst.Nerveux\nerveux4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4950" y="4410464"/>
            <a:ext cx="6142510" cy="1887304"/>
          </a:xfrm>
          <a:prstGeom prst="rect">
            <a:avLst/>
          </a:prstGeom>
          <a:solidFill>
            <a:schemeClr val="bg1"/>
          </a:solidFill>
        </p:spPr>
      </p:pic>
      <p:sp>
        <p:nvSpPr>
          <p:cNvPr id="13" name="ZoneTexte 12"/>
          <p:cNvSpPr txBox="1"/>
          <p:nvPr/>
        </p:nvSpPr>
        <p:spPr>
          <a:xfrm>
            <a:off x="324952" y="4351846"/>
            <a:ext cx="3168352" cy="2096087"/>
          </a:xfrm>
          <a:prstGeom prst="rect">
            <a:avLst/>
          </a:prstGeom>
          <a:noFill/>
        </p:spPr>
        <p:txBody>
          <a:bodyPr wrap="square" rtlCol="0">
            <a:spAutoFit/>
          </a:bodyPr>
          <a:lstStyle/>
          <a:p>
            <a:pPr algn="l"/>
            <a:r>
              <a:rPr lang="fr-FR" sz="2800" smtClean="0"/>
              <a:t>L’</a:t>
            </a:r>
            <a:r>
              <a:rPr lang="fr-FR" sz="2800" b="1" smtClean="0">
                <a:solidFill>
                  <a:srgbClr val="C00000"/>
                </a:solidFill>
              </a:rPr>
              <a:t>influx</a:t>
            </a:r>
            <a:r>
              <a:rPr lang="fr-FR" sz="2800" smtClean="0"/>
              <a:t> :</a:t>
            </a:r>
          </a:p>
          <a:p>
            <a:pPr marL="457200" indent="-457200" algn="l">
              <a:buFont typeface="Wingdings" panose="05000000000000000000" pitchFamily="2" charset="2"/>
              <a:buChar char="§"/>
            </a:pPr>
            <a:r>
              <a:rPr lang="fr-FR" sz="2800" smtClean="0"/>
              <a:t>onde </a:t>
            </a:r>
            <a:r>
              <a:rPr lang="fr-FR" sz="2800" smtClean="0">
                <a:sym typeface="Wingdings" panose="05000000000000000000" pitchFamily="2" charset="2"/>
              </a:rPr>
              <a:t> </a:t>
            </a:r>
            <a:r>
              <a:rPr lang="fr-FR" sz="2800" b="1" smtClean="0">
                <a:solidFill>
                  <a:srgbClr val="C00000"/>
                </a:solidFill>
                <a:sym typeface="Wingdings" panose="05000000000000000000" pitchFamily="2" charset="2"/>
              </a:rPr>
              <a:t>temps</a:t>
            </a:r>
            <a:r>
              <a:rPr lang="fr-FR" sz="2800" smtClean="0">
                <a:sym typeface="Wingdings" panose="05000000000000000000" pitchFamily="2" charset="2"/>
              </a:rPr>
              <a:t> réaction</a:t>
            </a:r>
            <a:endParaRPr lang="fr-FR" sz="2800" smtClean="0"/>
          </a:p>
          <a:p>
            <a:pPr marL="457200" indent="-457200" algn="l">
              <a:buFont typeface="Wingdings" panose="05000000000000000000" pitchFamily="2" charset="2"/>
              <a:buChar char="§"/>
            </a:pPr>
            <a:r>
              <a:rPr lang="fr-FR" sz="2800" smtClean="0"/>
              <a:t>transmetteurs </a:t>
            </a:r>
            <a:r>
              <a:rPr lang="fr-FR" sz="2800" b="1" smtClean="0">
                <a:solidFill>
                  <a:srgbClr val="C00000"/>
                </a:solidFill>
              </a:rPr>
              <a:t>chimiques</a:t>
            </a:r>
            <a:endParaRPr lang="fr-FR" sz="2800" b="1">
              <a:solidFill>
                <a:srgbClr val="C00000"/>
              </a:solidFill>
            </a:endParaRPr>
          </a:p>
        </p:txBody>
      </p:sp>
    </p:spTree>
    <p:extLst>
      <p:ext uri="{BB962C8B-B14F-4D97-AF65-F5344CB8AC3E}">
        <p14:creationId xmlns:p14="http://schemas.microsoft.com/office/powerpoint/2010/main" val="264542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71761" y="251445"/>
            <a:ext cx="10153127" cy="648479"/>
          </a:xfrm>
        </p:spPr>
        <p:txBody>
          <a:bodyPr/>
          <a:lstStyle/>
          <a:p>
            <a:r>
              <a:rPr lang="fr-FR" smtClean="0">
                <a:solidFill>
                  <a:schemeClr val="tx1"/>
                </a:solidFill>
              </a:rPr>
              <a:t>Perturbations S</a:t>
            </a:r>
            <a:r>
              <a:rPr lang="fr-FR" sz="1000" smtClean="0">
                <a:solidFill>
                  <a:schemeClr val="tx1"/>
                </a:solidFill>
              </a:rPr>
              <a:t>ystème </a:t>
            </a:r>
            <a:r>
              <a:rPr lang="fr-FR" smtClean="0">
                <a:solidFill>
                  <a:schemeClr val="tx1"/>
                </a:solidFill>
              </a:rPr>
              <a:t> N</a:t>
            </a:r>
            <a:r>
              <a:rPr lang="fr-FR" sz="1000" smtClean="0">
                <a:solidFill>
                  <a:schemeClr val="tx1"/>
                </a:solidFill>
              </a:rPr>
              <a:t>erveux</a:t>
            </a:r>
            <a:r>
              <a:rPr lang="fr-FR" smtClean="0">
                <a:solidFill>
                  <a:schemeClr val="tx1"/>
                </a:solidFill>
              </a:rPr>
              <a:t> C</a:t>
            </a:r>
            <a:r>
              <a:rPr lang="fr-FR" sz="1000" smtClean="0">
                <a:solidFill>
                  <a:schemeClr val="tx1"/>
                </a:solidFill>
              </a:rPr>
              <a:t>entral</a:t>
            </a:r>
            <a:r>
              <a:rPr lang="fr-FR" smtClean="0">
                <a:solidFill>
                  <a:schemeClr val="tx1"/>
                </a:solidFill>
              </a:rPr>
              <a:t> : </a:t>
            </a:r>
            <a:br>
              <a:rPr lang="fr-FR" smtClean="0">
                <a:solidFill>
                  <a:schemeClr val="tx1"/>
                </a:solidFill>
              </a:rPr>
            </a:br>
            <a:r>
              <a:rPr lang="fr-FR">
                <a:solidFill>
                  <a:schemeClr val="tx1"/>
                </a:solidFill>
              </a:rPr>
              <a:t>	</a:t>
            </a:r>
            <a:r>
              <a:rPr lang="fr-FR" smtClean="0">
                <a:solidFill>
                  <a:schemeClr val="tx1"/>
                </a:solidFill>
              </a:rPr>
              <a:t>					</a:t>
            </a:r>
            <a:r>
              <a:rPr lang="fr-FR" smtClean="0">
                <a:solidFill>
                  <a:srgbClr val="C00000"/>
                </a:solidFill>
              </a:rPr>
              <a:t>sensibilité </a:t>
            </a:r>
            <a:r>
              <a:rPr lang="fr-FR" smtClean="0">
                <a:solidFill>
                  <a:schemeClr val="tx1"/>
                </a:solidFill>
              </a:rPr>
              <a:t>à différents gaz</a:t>
            </a:r>
            <a:endParaRPr lang="fr-FR" dirty="0">
              <a:solidFill>
                <a:srgbClr val="C00000"/>
              </a:solidFill>
            </a:endParaRPr>
          </a:p>
        </p:txBody>
      </p:sp>
      <p:sp>
        <p:nvSpPr>
          <p:cNvPr id="7" name="Espace réservé du contenu 6"/>
          <p:cNvSpPr>
            <a:spLocks noGrp="1"/>
          </p:cNvSpPr>
          <p:nvPr>
            <p:ph idx="1"/>
          </p:nvPr>
        </p:nvSpPr>
        <p:spPr>
          <a:xfrm>
            <a:off x="-216272" y="1547589"/>
            <a:ext cx="6336456" cy="5769249"/>
          </a:xfrm>
        </p:spPr>
        <p:txBody>
          <a:bodyPr/>
          <a:lstStyle/>
          <a:p>
            <a:pPr>
              <a:lnSpc>
                <a:spcPct val="150000"/>
              </a:lnSpc>
            </a:pPr>
            <a:r>
              <a:rPr lang="fr-FR" sz="2400" dirty="0"/>
              <a:t> L’</a:t>
            </a:r>
            <a:r>
              <a:rPr lang="fr-FR" sz="2400" b="1" dirty="0">
                <a:solidFill>
                  <a:srgbClr val="C00000"/>
                </a:solidFill>
              </a:rPr>
              <a:t>azote </a:t>
            </a:r>
            <a:r>
              <a:rPr lang="fr-FR" sz="2400"/>
              <a:t>est </a:t>
            </a:r>
            <a:r>
              <a:rPr lang="fr-FR" sz="2400" smtClean="0"/>
              <a:t>absorbée </a:t>
            </a:r>
            <a:r>
              <a:rPr lang="fr-FR" sz="2400" dirty="0"/>
              <a:t>dans gaine de myéline entourant l’axone</a:t>
            </a:r>
            <a:br>
              <a:rPr lang="fr-FR" sz="2400" dirty="0"/>
            </a:br>
            <a:r>
              <a:rPr lang="fr-FR" sz="2400" dirty="0">
                <a:sym typeface="Wingdings"/>
              </a:rPr>
              <a:t> risque de </a:t>
            </a:r>
            <a:r>
              <a:rPr lang="fr-FR" sz="2400" b="1" dirty="0">
                <a:solidFill>
                  <a:srgbClr val="C00000"/>
                </a:solidFill>
                <a:sym typeface="Wingdings"/>
              </a:rPr>
              <a:t>narcose</a:t>
            </a:r>
            <a:r>
              <a:rPr lang="fr-FR" sz="2400" dirty="0">
                <a:solidFill>
                  <a:srgbClr val="C00000"/>
                </a:solidFill>
                <a:sym typeface="Wingdings"/>
              </a:rPr>
              <a:t> </a:t>
            </a:r>
            <a:r>
              <a:rPr lang="fr-FR" sz="2400" dirty="0">
                <a:sym typeface="Wingdings"/>
              </a:rPr>
              <a:t>par </a:t>
            </a:r>
            <a:r>
              <a:rPr lang="fr-FR" sz="2400" b="1" dirty="0">
                <a:solidFill>
                  <a:srgbClr val="C00000"/>
                </a:solidFill>
                <a:sym typeface="Wingdings"/>
              </a:rPr>
              <a:t>excès</a:t>
            </a:r>
            <a:r>
              <a:rPr lang="fr-FR" sz="2400" dirty="0">
                <a:solidFill>
                  <a:srgbClr val="C00000"/>
                </a:solidFill>
                <a:sym typeface="Wingdings"/>
              </a:rPr>
              <a:t> </a:t>
            </a:r>
            <a:r>
              <a:rPr lang="fr-FR" sz="2400" dirty="0">
                <a:sym typeface="Wingdings"/>
              </a:rPr>
              <a:t>de N2</a:t>
            </a:r>
          </a:p>
          <a:p>
            <a:pPr>
              <a:lnSpc>
                <a:spcPct val="150000"/>
              </a:lnSpc>
            </a:pPr>
            <a:r>
              <a:rPr lang="fr-FR" sz="2400" dirty="0"/>
              <a:t>L’</a:t>
            </a:r>
            <a:r>
              <a:rPr lang="fr-FR" sz="2400" b="1" dirty="0">
                <a:solidFill>
                  <a:srgbClr val="C00000"/>
                </a:solidFill>
              </a:rPr>
              <a:t>oxygène</a:t>
            </a:r>
            <a:r>
              <a:rPr lang="fr-FR" sz="2400" dirty="0"/>
              <a:t> est vital </a:t>
            </a:r>
            <a:r>
              <a:rPr lang="fr-FR" sz="2400"/>
              <a:t>au </a:t>
            </a:r>
            <a:r>
              <a:rPr lang="fr-FR" sz="2400" smtClean="0"/>
              <a:t>bon </a:t>
            </a:r>
            <a:r>
              <a:rPr lang="fr-FR" sz="2400"/>
              <a:t>fonctionnement </a:t>
            </a:r>
            <a:r>
              <a:rPr lang="fr-FR" sz="2400" smtClean="0"/>
              <a:t>neuronal</a:t>
            </a:r>
            <a:endParaRPr lang="fr-FR" sz="2400"/>
          </a:p>
          <a:p>
            <a:pPr lvl="1">
              <a:lnSpc>
                <a:spcPct val="150000"/>
              </a:lnSpc>
            </a:pPr>
            <a:r>
              <a:rPr lang="fr-FR" sz="2000" b="1">
                <a:solidFill>
                  <a:srgbClr val="C00000"/>
                </a:solidFill>
                <a:sym typeface="Wingdings"/>
              </a:rPr>
              <a:t> </a:t>
            </a:r>
            <a:r>
              <a:rPr lang="fr-FR" sz="2400" b="1" smtClean="0">
                <a:solidFill>
                  <a:srgbClr val="C00000"/>
                </a:solidFill>
                <a:sym typeface="Wingdings"/>
              </a:rPr>
              <a:t>défaut</a:t>
            </a:r>
            <a:r>
              <a:rPr lang="fr-FR" sz="2400" smtClean="0">
                <a:solidFill>
                  <a:srgbClr val="C00000"/>
                </a:solidFill>
                <a:sym typeface="Wingdings"/>
              </a:rPr>
              <a:t> </a:t>
            </a:r>
            <a:r>
              <a:rPr lang="fr-FR" sz="2400" dirty="0">
                <a:sym typeface="Wingdings"/>
              </a:rPr>
              <a:t>d’O2 </a:t>
            </a:r>
            <a:r>
              <a:rPr lang="fr-FR" sz="2400">
                <a:sym typeface="Wingdings"/>
              </a:rPr>
              <a:t>: </a:t>
            </a:r>
            <a:r>
              <a:rPr lang="fr-FR" sz="2400" b="1" smtClean="0">
                <a:solidFill>
                  <a:srgbClr val="C00000"/>
                </a:solidFill>
                <a:sym typeface="Wingdings"/>
              </a:rPr>
              <a:t>samba</a:t>
            </a:r>
            <a:r>
              <a:rPr lang="fr-FR" sz="2400" smtClean="0">
                <a:solidFill>
                  <a:srgbClr val="C00000"/>
                </a:solidFill>
                <a:sym typeface="Wingdings"/>
              </a:rPr>
              <a:t> </a:t>
            </a:r>
            <a:r>
              <a:rPr lang="fr-FR" sz="2400" smtClean="0">
                <a:sym typeface="Wingdings"/>
              </a:rPr>
              <a:t>/ </a:t>
            </a:r>
            <a:r>
              <a:rPr lang="fr-FR" sz="2400" b="1" smtClean="0">
                <a:solidFill>
                  <a:srgbClr val="C00000"/>
                </a:solidFill>
                <a:sym typeface="Wingdings"/>
              </a:rPr>
              <a:t>syncope</a:t>
            </a:r>
            <a:r>
              <a:rPr lang="fr-FR" sz="2400" smtClean="0">
                <a:solidFill>
                  <a:srgbClr val="C00000"/>
                </a:solidFill>
                <a:sym typeface="Wingdings"/>
              </a:rPr>
              <a:t> </a:t>
            </a:r>
            <a:r>
              <a:rPr lang="fr-FR" sz="2400" smtClean="0">
                <a:sym typeface="Wingdings"/>
              </a:rPr>
              <a:t>/ décès</a:t>
            </a:r>
            <a:endParaRPr lang="fr-FR" sz="2400" dirty="0">
              <a:sym typeface="Wingdings"/>
            </a:endParaRPr>
          </a:p>
          <a:p>
            <a:pPr lvl="1"/>
            <a:r>
              <a:rPr lang="fr-FR" sz="2400" dirty="0">
                <a:sym typeface="Wingdings"/>
              </a:rPr>
              <a:t> </a:t>
            </a:r>
            <a:r>
              <a:rPr lang="fr-FR" sz="2400" b="1" dirty="0">
                <a:solidFill>
                  <a:srgbClr val="C00000"/>
                </a:solidFill>
                <a:sym typeface="Wingdings"/>
              </a:rPr>
              <a:t>excès</a:t>
            </a:r>
            <a:r>
              <a:rPr lang="fr-FR" sz="2400" dirty="0">
                <a:solidFill>
                  <a:srgbClr val="C00000"/>
                </a:solidFill>
                <a:sym typeface="Wingdings"/>
              </a:rPr>
              <a:t> </a:t>
            </a:r>
            <a:r>
              <a:rPr lang="fr-FR" sz="2400" dirty="0">
                <a:sym typeface="Wingdings"/>
              </a:rPr>
              <a:t>d’O2 : </a:t>
            </a:r>
            <a:r>
              <a:rPr lang="fr-FR" sz="2400">
                <a:sym typeface="Wingdings"/>
              </a:rPr>
              <a:t>crise </a:t>
            </a:r>
            <a:r>
              <a:rPr lang="fr-FR" sz="2400" smtClean="0">
                <a:sym typeface="Wingdings"/>
              </a:rPr>
              <a:t>hyperoxique, de </a:t>
            </a:r>
            <a:r>
              <a:rPr lang="fr-FR" sz="2400">
                <a:sym typeface="Wingdings"/>
              </a:rPr>
              <a:t>type </a:t>
            </a:r>
            <a:r>
              <a:rPr lang="fr-FR" sz="2400" b="1" smtClean="0">
                <a:solidFill>
                  <a:srgbClr val="C00000"/>
                </a:solidFill>
                <a:sym typeface="Wingdings"/>
              </a:rPr>
              <a:t>épileptique </a:t>
            </a:r>
            <a:r>
              <a:rPr lang="fr-FR" sz="2000" smtClean="0">
                <a:solidFill>
                  <a:schemeClr val="tx1"/>
                </a:solidFill>
                <a:sym typeface="Wingdings"/>
              </a:rPr>
              <a:t>qui consomme elle-même de l’oxygène pour revenir à la normale</a:t>
            </a:r>
            <a:endParaRPr lang="fr-FR" sz="2000" dirty="0">
              <a:solidFill>
                <a:schemeClr val="tx1"/>
              </a:solidFill>
            </a:endParaRPr>
          </a:p>
        </p:txBody>
      </p:sp>
      <p:sp>
        <p:nvSpPr>
          <p:cNvPr id="4" name="Espace réservé du numéro de diapositive 3"/>
          <p:cNvSpPr>
            <a:spLocks noGrp="1"/>
          </p:cNvSpPr>
          <p:nvPr>
            <p:ph type="sldNum" idx="11"/>
          </p:nvPr>
        </p:nvSpPr>
        <p:spPr/>
        <p:txBody>
          <a:bodyPr/>
          <a:lstStyle/>
          <a:p>
            <a:pPr>
              <a:defRPr/>
            </a:pPr>
            <a:fld id="{A54166EE-D376-494D-8163-C8EABFEB0A8B}" type="slidenum">
              <a:rPr lang="fr-FR" smtClean="0"/>
              <a:pPr>
                <a:defRPr/>
              </a:pPr>
              <a:t>15</a:t>
            </a:fld>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425" y="1562250"/>
            <a:ext cx="3894645" cy="464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07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1"/>
          </p:nvPr>
        </p:nvSpPr>
        <p:spPr/>
        <p:txBody>
          <a:bodyPr/>
          <a:lstStyle/>
          <a:p>
            <a:pPr>
              <a:defRPr/>
            </a:pPr>
            <a:fld id="{73171BC2-5229-4045-B5B9-F21E1E807CF7}" type="slidenum">
              <a:rPr lang="fr-FR" smtClean="0"/>
              <a:pPr>
                <a:defRPr/>
              </a:pPr>
              <a:t>16</a:t>
            </a:fld>
            <a:endParaRPr lang="fr-FR"/>
          </a:p>
        </p:txBody>
      </p:sp>
      <p:sp>
        <p:nvSpPr>
          <p:cNvPr id="4" name="Espace réservé du contenu 3"/>
          <p:cNvSpPr>
            <a:spLocks noGrp="1"/>
          </p:cNvSpPr>
          <p:nvPr>
            <p:ph idx="1"/>
          </p:nvPr>
        </p:nvSpPr>
        <p:spPr/>
        <p:txBody>
          <a:bodyPr/>
          <a:lstStyle/>
          <a:p>
            <a:r>
              <a:rPr lang="fr-FR" smtClean="0"/>
              <a:t>4. Froid</a:t>
            </a:r>
            <a:r>
              <a:rPr lang="fr-FR"/>
              <a:t>		</a:t>
            </a:r>
            <a:r>
              <a:rPr lang="fr-FR" smtClean="0"/>
              <a:t>			</a:t>
            </a:r>
            <a:r>
              <a:rPr lang="fr-FR"/>
              <a:t>	</a:t>
            </a:r>
          </a:p>
        </p:txBody>
      </p:sp>
    </p:spTree>
    <p:extLst>
      <p:ext uri="{BB962C8B-B14F-4D97-AF65-F5344CB8AC3E}">
        <p14:creationId xmlns:p14="http://schemas.microsoft.com/office/powerpoint/2010/main" val="3788572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3" descr="ipack_1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0512" y="1258624"/>
            <a:ext cx="3168105" cy="4541404"/>
          </a:xfrm>
          <a:prstGeom prst="rect">
            <a:avLst/>
          </a:prstGeom>
          <a:noFill/>
          <a:extLst>
            <a:ext uri="{909E8E84-426E-40DD-AFC4-6F175D3DCCD1}">
              <a14:hiddenFill xmlns:a14="http://schemas.microsoft.com/office/drawing/2010/main">
                <a:solidFill>
                  <a:srgbClr val="FFFFFF"/>
                </a:solidFill>
              </a14:hiddenFill>
            </a:ext>
          </a:extLst>
        </p:spPr>
      </p:pic>
      <p:sp>
        <p:nvSpPr>
          <p:cNvPr id="5" name="Titre 4"/>
          <p:cNvSpPr>
            <a:spLocks noGrp="1"/>
          </p:cNvSpPr>
          <p:nvPr>
            <p:ph type="title"/>
          </p:nvPr>
        </p:nvSpPr>
        <p:spPr/>
        <p:txBody>
          <a:bodyPr/>
          <a:lstStyle/>
          <a:p>
            <a:r>
              <a:rPr lang="fr-FR">
                <a:solidFill>
                  <a:srgbClr val="C00000"/>
                </a:solidFill>
              </a:rPr>
              <a:t>L'équilibre</a:t>
            </a:r>
            <a:r>
              <a:rPr lang="fr-FR"/>
              <a:t> thermique</a:t>
            </a:r>
          </a:p>
        </p:txBody>
      </p:sp>
      <p:sp>
        <p:nvSpPr>
          <p:cNvPr id="6" name="Espace réservé du contenu 5"/>
          <p:cNvSpPr>
            <a:spLocks noGrp="1"/>
          </p:cNvSpPr>
          <p:nvPr>
            <p:ph idx="1"/>
          </p:nvPr>
        </p:nvSpPr>
        <p:spPr>
          <a:xfrm>
            <a:off x="342773" y="5655931"/>
            <a:ext cx="6281715" cy="1309585"/>
          </a:xfrm>
        </p:spPr>
        <p:txBody>
          <a:bodyPr/>
          <a:lstStyle/>
          <a:p>
            <a:r>
              <a:rPr lang="fr-FR" smtClean="0"/>
              <a:t> </a:t>
            </a:r>
            <a:r>
              <a:rPr lang="fr-FR" smtClean="0">
                <a:solidFill>
                  <a:srgbClr val="C00000"/>
                </a:solidFill>
              </a:rPr>
              <a:t>thermocline</a:t>
            </a:r>
          </a:p>
          <a:p>
            <a:r>
              <a:rPr lang="fr-FR"/>
              <a:t> </a:t>
            </a:r>
            <a:r>
              <a:rPr lang="fr-FR" smtClean="0"/>
              <a:t>températures ≠ selon les mers</a:t>
            </a:r>
            <a:endParaRPr lang="fr-FR"/>
          </a:p>
        </p:txBody>
      </p:sp>
      <p:sp>
        <p:nvSpPr>
          <p:cNvPr id="2" name="Espace réservé du numéro de diapositive 1"/>
          <p:cNvSpPr>
            <a:spLocks noGrp="1"/>
          </p:cNvSpPr>
          <p:nvPr>
            <p:ph type="sldNum" idx="11"/>
          </p:nvPr>
        </p:nvSpPr>
        <p:spPr/>
        <p:txBody>
          <a:bodyPr/>
          <a:lstStyle/>
          <a:p>
            <a:pPr>
              <a:defRPr/>
            </a:pPr>
            <a:fld id="{73171BC2-5229-4045-B5B9-F21E1E807CF7}" type="slidenum">
              <a:rPr lang="fr-FR" smtClean="0"/>
              <a:pPr>
                <a:defRPr/>
              </a:pPr>
              <a:t>17</a:t>
            </a:fld>
            <a:endParaRPr lang="fr-FR"/>
          </a:p>
        </p:txBody>
      </p:sp>
      <p:sp>
        <p:nvSpPr>
          <p:cNvPr id="7" name="Rectangle 6"/>
          <p:cNvSpPr txBox="1">
            <a:spLocks noChangeArrowheads="1"/>
          </p:cNvSpPr>
          <p:nvPr/>
        </p:nvSpPr>
        <p:spPr>
          <a:xfrm>
            <a:off x="360363" y="1258624"/>
            <a:ext cx="6480149" cy="3385309"/>
          </a:xfrm>
          <a:prstGeom prst="rect">
            <a:avLst/>
          </a:prstGeom>
        </p:spPr>
        <p:txBody>
          <a:bodyPr/>
          <a:lstStyle>
            <a:lvl1pPr marL="363538" indent="-276225" algn="l" defTabSz="449263" rtl="0" eaLnBrk="0" fontAlgn="base" hangingPunct="0">
              <a:lnSpc>
                <a:spcPct val="93000"/>
              </a:lnSpc>
              <a:spcBef>
                <a:spcPct val="0"/>
              </a:spcBef>
              <a:spcAft>
                <a:spcPts val="850"/>
              </a:spcAft>
              <a:buClr>
                <a:srgbClr val="000000"/>
              </a:buClr>
              <a:buSzPct val="75000"/>
              <a:buFont typeface="Wingdings" pitchFamily="2" charset="2"/>
              <a:buChar char="q"/>
              <a:defRPr sz="3200">
                <a:solidFill>
                  <a:srgbClr val="000000"/>
                </a:solidFill>
                <a:latin typeface="+mn-lt"/>
                <a:ea typeface="+mn-ea"/>
                <a:cs typeface="+mn-cs"/>
              </a:defRPr>
            </a:lvl1pPr>
            <a:lvl2pPr marL="1001713" indent="-188913" algn="l" defTabSz="449263" rtl="0" eaLnBrk="0" fontAlgn="base" hangingPunct="0">
              <a:lnSpc>
                <a:spcPct val="93000"/>
              </a:lnSpc>
              <a:spcBef>
                <a:spcPct val="0"/>
              </a:spcBef>
              <a:spcAft>
                <a:spcPts val="1125"/>
              </a:spcAft>
              <a:buClr>
                <a:srgbClr val="000000"/>
              </a:buClr>
              <a:buSzPct val="75000"/>
              <a:buFont typeface="Wingdings" pitchFamily="2" charset="2"/>
              <a:buChar char="v"/>
              <a:defRPr sz="2800">
                <a:solidFill>
                  <a:srgbClr val="000000"/>
                </a:solidFill>
                <a:latin typeface="+mn-lt"/>
                <a:cs typeface="+mn-cs"/>
              </a:defRPr>
            </a:lvl2pPr>
            <a:lvl3pPr marL="1465263" indent="-284163" algn="l" defTabSz="449263" rtl="0" eaLnBrk="0" fontAlgn="base" hangingPunct="0">
              <a:lnSpc>
                <a:spcPct val="93000"/>
              </a:lnSpc>
              <a:spcBef>
                <a:spcPct val="0"/>
              </a:spcBef>
              <a:spcAft>
                <a:spcPts val="850"/>
              </a:spcAft>
              <a:buClr>
                <a:srgbClr val="000000"/>
              </a:buClr>
              <a:buSzPct val="100000"/>
              <a:buFont typeface="Wingdings" pitchFamily="2" charset="2"/>
              <a:buChar char="§"/>
              <a:defRPr sz="2400">
                <a:solidFill>
                  <a:srgbClr val="000000"/>
                </a:solidFill>
                <a:latin typeface="+mn-lt"/>
                <a:cs typeface="+mn-cs"/>
              </a:defRPr>
            </a:lvl3pPr>
            <a:lvl4pPr marL="2235200" indent="-261938" algn="l" defTabSz="449263" rtl="0" eaLnBrk="0" fontAlgn="base" hangingPunct="0">
              <a:lnSpc>
                <a:spcPct val="93000"/>
              </a:lnSpc>
              <a:spcBef>
                <a:spcPct val="0"/>
              </a:spcBef>
              <a:spcAft>
                <a:spcPts val="575"/>
              </a:spcAft>
              <a:buClr>
                <a:srgbClr val="000000"/>
              </a:buClr>
              <a:buSzPct val="100000"/>
              <a:buChar char="•"/>
              <a:defRPr sz="2000">
                <a:solidFill>
                  <a:srgbClr val="000000"/>
                </a:solidFill>
                <a:latin typeface="+mn-lt"/>
                <a:cs typeface="+mn-cs"/>
              </a:defRPr>
            </a:lvl4pPr>
            <a:lvl5pPr marL="2782888"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5pPr>
            <a:lvl6pPr marL="32400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6pPr>
            <a:lvl7pPr marL="36972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7pPr>
            <a:lvl8pPr marL="41544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8pPr>
            <a:lvl9pPr marL="46116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9pPr>
          </a:lstStyle>
          <a:p>
            <a:pPr marL="352425" indent="-177800">
              <a:lnSpc>
                <a:spcPct val="83000"/>
              </a:lnSpc>
            </a:pPr>
            <a:r>
              <a:rPr lang="fr-FR" sz="3600" kern="0" smtClean="0"/>
              <a:t> </a:t>
            </a:r>
            <a:r>
              <a:rPr lang="fr-FR" kern="0" smtClean="0"/>
              <a:t>l'équilibre thermique</a:t>
            </a:r>
          </a:p>
          <a:p>
            <a:pPr marL="1371600" lvl="2" indent="-190500">
              <a:lnSpc>
                <a:spcPct val="83000"/>
              </a:lnSpc>
            </a:pPr>
            <a:r>
              <a:rPr lang="fr-FR" sz="2800" kern="0" smtClean="0"/>
              <a:t>dans l'air ?</a:t>
            </a:r>
          </a:p>
          <a:p>
            <a:pPr marL="1371600" lvl="2" indent="-190500">
              <a:lnSpc>
                <a:spcPct val="83000"/>
              </a:lnSpc>
            </a:pPr>
            <a:r>
              <a:rPr lang="fr-FR" sz="2800" kern="0" smtClean="0"/>
              <a:t>dans l'eau ?</a:t>
            </a:r>
          </a:p>
          <a:p>
            <a:pPr marL="269875" indent="-190500">
              <a:lnSpc>
                <a:spcPct val="83000"/>
              </a:lnSpc>
            </a:pPr>
            <a:r>
              <a:rPr lang="fr-FR" kern="0"/>
              <a:t> </a:t>
            </a:r>
            <a:r>
              <a:rPr lang="fr-FR" kern="0" smtClean="0"/>
              <a:t>les échanges s'effectuent par</a:t>
            </a:r>
          </a:p>
          <a:p>
            <a:pPr marL="1371600" lvl="2" indent="-190500">
              <a:lnSpc>
                <a:spcPct val="73000"/>
              </a:lnSpc>
            </a:pPr>
            <a:r>
              <a:rPr lang="fr-FR" sz="2800" kern="0" smtClean="0"/>
              <a:t> </a:t>
            </a:r>
            <a:r>
              <a:rPr lang="fr-FR" sz="2800" b="1" kern="0" smtClean="0">
                <a:solidFill>
                  <a:srgbClr val="C00000"/>
                </a:solidFill>
              </a:rPr>
              <a:t>convection</a:t>
            </a:r>
            <a:r>
              <a:rPr lang="fr-FR" sz="2800" kern="0" smtClean="0"/>
              <a:t> (</a:t>
            </a:r>
            <a:r>
              <a:rPr lang="fr-FR" sz="2800" b="1" kern="0">
                <a:sym typeface="Wingdings" pitchFamily="2" charset="2"/>
              </a:rPr>
              <a:t></a:t>
            </a:r>
            <a:r>
              <a:rPr lang="fr-FR" sz="2800" kern="0" smtClean="0"/>
              <a:t> manchons)</a:t>
            </a:r>
          </a:p>
          <a:p>
            <a:pPr marL="1371600" lvl="2" indent="-190500">
              <a:lnSpc>
                <a:spcPct val="73000"/>
              </a:lnSpc>
            </a:pPr>
            <a:r>
              <a:rPr lang="fr-FR" sz="2800" kern="0" smtClean="0"/>
              <a:t> </a:t>
            </a:r>
            <a:r>
              <a:rPr lang="fr-FR" sz="2800" b="1" kern="0" smtClean="0">
                <a:solidFill>
                  <a:srgbClr val="C00000"/>
                </a:solidFill>
              </a:rPr>
              <a:t>conduction</a:t>
            </a:r>
          </a:p>
          <a:p>
            <a:pPr marL="1371600" lvl="2" indent="-190500">
              <a:lnSpc>
                <a:spcPct val="73000"/>
              </a:lnSpc>
            </a:pPr>
            <a:r>
              <a:rPr lang="fr-FR" sz="2800" kern="0" smtClean="0"/>
              <a:t> </a:t>
            </a:r>
            <a:r>
              <a:rPr lang="fr-FR" sz="2800" b="1" kern="0" smtClean="0">
                <a:solidFill>
                  <a:srgbClr val="C00000"/>
                </a:solidFill>
              </a:rPr>
              <a:t>ventilation</a:t>
            </a:r>
          </a:p>
        </p:txBody>
      </p:sp>
      <p:sp>
        <p:nvSpPr>
          <p:cNvPr id="8" name="Text Box 86"/>
          <p:cNvSpPr txBox="1">
            <a:spLocks noChangeArrowheads="1"/>
          </p:cNvSpPr>
          <p:nvPr/>
        </p:nvSpPr>
        <p:spPr bwMode="auto">
          <a:xfrm>
            <a:off x="4064805" y="1782405"/>
            <a:ext cx="1205779" cy="493084"/>
          </a:xfrm>
          <a:prstGeom prst="rect">
            <a:avLst/>
          </a:prstGeom>
          <a:noFill/>
          <a:ln>
            <a:noFill/>
          </a:ln>
          <a:effectLst/>
          <a:extLst>
            <a:ext uri="{909E8E84-426E-40DD-AFC4-6F175D3DCCD1}">
              <a14:hiddenFill xmlns:a14="http://schemas.microsoft.com/office/drawing/2010/main">
                <a:solidFill>
                  <a:srgbClr val="F0FFFF"/>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fr-FR" sz="2800" b="1" dirty="0">
                <a:solidFill>
                  <a:srgbClr val="C00000"/>
                </a:solidFill>
              </a:rPr>
              <a:t>25°C</a:t>
            </a:r>
          </a:p>
        </p:txBody>
      </p:sp>
      <p:sp>
        <p:nvSpPr>
          <p:cNvPr id="9" name="Text Box 87"/>
          <p:cNvSpPr txBox="1">
            <a:spLocks noChangeArrowheads="1"/>
          </p:cNvSpPr>
          <p:nvPr/>
        </p:nvSpPr>
        <p:spPr bwMode="auto">
          <a:xfrm>
            <a:off x="3791022" y="2275489"/>
            <a:ext cx="1753346" cy="493084"/>
          </a:xfrm>
          <a:prstGeom prst="rect">
            <a:avLst/>
          </a:prstGeom>
          <a:noFill/>
          <a:ln>
            <a:noFill/>
          </a:ln>
          <a:effectLst/>
          <a:extLst>
            <a:ext uri="{909E8E84-426E-40DD-AFC4-6F175D3DCCD1}">
              <a14:hiddenFill xmlns:a14="http://schemas.microsoft.com/office/drawing/2010/main">
                <a:solidFill>
                  <a:srgbClr val="F0FFFF"/>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fr-FR" sz="2800" b="1" dirty="0">
                <a:solidFill>
                  <a:srgbClr val="C00000"/>
                </a:solidFill>
              </a:rPr>
              <a:t>33°C</a:t>
            </a:r>
          </a:p>
        </p:txBody>
      </p:sp>
      <p:sp>
        <p:nvSpPr>
          <p:cNvPr id="10" name="Rectangle 9"/>
          <p:cNvSpPr/>
          <p:nvPr/>
        </p:nvSpPr>
        <p:spPr>
          <a:xfrm>
            <a:off x="-499702" y="4668293"/>
            <a:ext cx="8208912" cy="807657"/>
          </a:xfrm>
          <a:prstGeom prst="rect">
            <a:avLst/>
          </a:prstGeom>
        </p:spPr>
        <p:txBody>
          <a:bodyPr wrap="square">
            <a:spAutoFit/>
          </a:bodyPr>
          <a:lstStyle/>
          <a:p>
            <a:pPr marL="990600" lvl="1" indent="-177800" algn="l">
              <a:lnSpc>
                <a:spcPct val="83000"/>
              </a:lnSpc>
              <a:buFont typeface="Wingdings" pitchFamily="2" charset="2"/>
              <a:buNone/>
            </a:pPr>
            <a:r>
              <a:rPr lang="fr-FR" sz="2800" kern="0" smtClean="0">
                <a:sym typeface="Wingdings" panose="05000000000000000000" pitchFamily="2" charset="2"/>
              </a:rPr>
              <a:t> </a:t>
            </a:r>
            <a:r>
              <a:rPr lang="fr-FR" sz="2800" kern="0" smtClean="0"/>
              <a:t>nous </a:t>
            </a:r>
            <a:r>
              <a:rPr lang="fr-FR" sz="2800" kern="0"/>
              <a:t>nous refroidissons 25 fois plus vite dans l'eau que dans l'air !</a:t>
            </a:r>
          </a:p>
        </p:txBody>
      </p:sp>
    </p:spTree>
    <p:extLst>
      <p:ext uri="{BB962C8B-B14F-4D97-AF65-F5344CB8AC3E}">
        <p14:creationId xmlns:p14="http://schemas.microsoft.com/office/powerpoint/2010/main" val="268996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gn="l"/>
            <a:r>
              <a:rPr lang="fr-FR"/>
              <a:t>La </a:t>
            </a:r>
            <a:r>
              <a:rPr lang="fr-FR">
                <a:solidFill>
                  <a:srgbClr val="CC0000"/>
                </a:solidFill>
              </a:rPr>
              <a:t>thermo-régulation</a:t>
            </a:r>
          </a:p>
        </p:txBody>
      </p:sp>
      <p:sp>
        <p:nvSpPr>
          <p:cNvPr id="83971" name="Rectangle 3"/>
          <p:cNvSpPr>
            <a:spLocks noGrp="1" noChangeArrowheads="1"/>
          </p:cNvSpPr>
          <p:nvPr>
            <p:ph idx="1"/>
          </p:nvPr>
        </p:nvSpPr>
        <p:spPr>
          <a:xfrm>
            <a:off x="360363" y="1258888"/>
            <a:ext cx="9001125" cy="5473700"/>
          </a:xfrm>
        </p:spPr>
        <p:txBody>
          <a:bodyPr/>
          <a:lstStyle/>
          <a:p>
            <a:pPr marL="609600" indent="-522288"/>
            <a:r>
              <a:rPr lang="fr-FR"/>
              <a:t>trop chaud ?</a:t>
            </a:r>
          </a:p>
          <a:p>
            <a:pPr marL="609600" indent="-522288">
              <a:lnSpc>
                <a:spcPct val="123000"/>
              </a:lnSpc>
            </a:pPr>
            <a:r>
              <a:rPr lang="fr-FR"/>
              <a:t>trop froid ?</a:t>
            </a:r>
          </a:p>
          <a:p>
            <a:pPr marL="990600" lvl="1" indent="-177800">
              <a:lnSpc>
                <a:spcPct val="123000"/>
              </a:lnSpc>
            </a:pPr>
            <a:r>
              <a:rPr lang="fr-FR"/>
              <a:t> chair de poule</a:t>
            </a:r>
          </a:p>
          <a:p>
            <a:pPr marL="990600" lvl="1" indent="-177800">
              <a:lnSpc>
                <a:spcPct val="123000"/>
              </a:lnSpc>
            </a:pPr>
            <a:r>
              <a:rPr lang="fr-FR"/>
              <a:t> vaso-constriction périphérique </a:t>
            </a:r>
            <a:endParaRPr lang="fr-FR">
              <a:sym typeface="Wingdings" pitchFamily="2" charset="2"/>
            </a:endParaRPr>
          </a:p>
          <a:p>
            <a:pPr marL="990600" lvl="1" indent="-177800">
              <a:lnSpc>
                <a:spcPct val="123000"/>
              </a:lnSpc>
            </a:pPr>
            <a:r>
              <a:rPr lang="fr-FR">
                <a:sym typeface="Wingdings" pitchFamily="2" charset="2"/>
              </a:rPr>
              <a:t> contractions musculaires</a:t>
            </a:r>
          </a:p>
          <a:p>
            <a:pPr marL="990600" lvl="1" indent="-177800">
              <a:lnSpc>
                <a:spcPct val="123000"/>
              </a:lnSpc>
            </a:pPr>
            <a:r>
              <a:rPr lang="fr-FR">
                <a:sym typeface="Wingdings" pitchFamily="2" charset="2"/>
              </a:rPr>
              <a:t> augmentation fréquence </a:t>
            </a:r>
            <a:br>
              <a:rPr lang="fr-FR">
                <a:sym typeface="Wingdings" pitchFamily="2" charset="2"/>
              </a:rPr>
            </a:br>
            <a:r>
              <a:rPr lang="fr-FR">
                <a:sym typeface="Wingdings" pitchFamily="2" charset="2"/>
              </a:rPr>
              <a:t>  </a:t>
            </a:r>
            <a:r>
              <a:rPr lang="fr-FR" smtClean="0">
                <a:sym typeface="Wingdings" pitchFamily="2" charset="2"/>
              </a:rPr>
              <a:t>respiratoire </a:t>
            </a:r>
            <a:r>
              <a:rPr lang="fr-FR" sz="2000" smtClean="0">
                <a:sym typeface="Wingdings" pitchFamily="2" charset="2"/>
              </a:rPr>
              <a:t>(mais en plongée on respire de l’air froid)</a:t>
            </a:r>
            <a:endParaRPr lang="fr-FR" sz="2000"/>
          </a:p>
        </p:txBody>
      </p:sp>
      <p:sp>
        <p:nvSpPr>
          <p:cNvPr id="11" name="Espace réservé du numéro de diapositive 4"/>
          <p:cNvSpPr>
            <a:spLocks noGrp="1"/>
          </p:cNvSpPr>
          <p:nvPr>
            <p:ph type="sldNum" idx="11"/>
          </p:nvPr>
        </p:nvSpPr>
        <p:spPr/>
        <p:txBody>
          <a:bodyPr/>
          <a:lstStyle/>
          <a:p>
            <a:fld id="{C498DE92-3898-4EF3-BB0F-029EF14B49E1}" type="slidenum">
              <a:rPr lang="fr-FR"/>
              <a:pPr/>
              <a:t>18</a:t>
            </a:fld>
            <a:endParaRPr lang="fr-FR"/>
          </a:p>
        </p:txBody>
      </p:sp>
      <p:sp>
        <p:nvSpPr>
          <p:cNvPr id="83974" name="Text Box 6"/>
          <p:cNvSpPr txBox="1">
            <a:spLocks noChangeArrowheads="1"/>
          </p:cNvSpPr>
          <p:nvPr/>
        </p:nvSpPr>
        <p:spPr bwMode="auto">
          <a:xfrm>
            <a:off x="3455988" y="1258888"/>
            <a:ext cx="6337300" cy="488950"/>
          </a:xfrm>
          <a:prstGeom prst="rect">
            <a:avLst/>
          </a:prstGeom>
          <a:noFill/>
          <a:ln>
            <a:noFill/>
          </a:ln>
          <a:effectLst/>
          <a:extLst>
            <a:ext uri="{909E8E84-426E-40DD-AFC4-6F175D3DCCD1}">
              <a14:hiddenFill xmlns:a14="http://schemas.microsoft.com/office/drawing/2010/main">
                <a:solidFill>
                  <a:srgbClr val="F0FFFF"/>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fr-FR" sz="2800">
                <a:solidFill>
                  <a:srgbClr val="CC0000"/>
                </a:solidFill>
                <a:sym typeface="Wingdings" pitchFamily="2" charset="2"/>
              </a:rPr>
              <a:t> thermolyse</a:t>
            </a:r>
            <a:r>
              <a:rPr lang="fr-FR" sz="2800">
                <a:solidFill>
                  <a:srgbClr val="000000"/>
                </a:solidFill>
                <a:sym typeface="Wingdings" pitchFamily="2" charset="2"/>
              </a:rPr>
              <a:t> : sudation</a:t>
            </a:r>
          </a:p>
        </p:txBody>
      </p:sp>
      <p:sp>
        <p:nvSpPr>
          <p:cNvPr id="83975" name="Text Box 7"/>
          <p:cNvSpPr txBox="1">
            <a:spLocks noChangeArrowheads="1"/>
          </p:cNvSpPr>
          <p:nvPr/>
        </p:nvSpPr>
        <p:spPr bwMode="auto">
          <a:xfrm>
            <a:off x="3455988" y="1979613"/>
            <a:ext cx="6337300" cy="488950"/>
          </a:xfrm>
          <a:prstGeom prst="rect">
            <a:avLst/>
          </a:prstGeom>
          <a:noFill/>
          <a:ln>
            <a:noFill/>
          </a:ln>
          <a:effectLst/>
          <a:extLst>
            <a:ext uri="{909E8E84-426E-40DD-AFC4-6F175D3DCCD1}">
              <a14:hiddenFill xmlns:a14="http://schemas.microsoft.com/office/drawing/2010/main">
                <a:solidFill>
                  <a:srgbClr val="F0FFFF"/>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fr-FR" sz="2800">
                <a:solidFill>
                  <a:srgbClr val="CC0000"/>
                </a:solidFill>
                <a:sym typeface="Wingdings" pitchFamily="2" charset="2"/>
              </a:rPr>
              <a:t> thermogenèse</a:t>
            </a:r>
            <a:r>
              <a:rPr lang="fr-FR" sz="2800">
                <a:solidFill>
                  <a:srgbClr val="000000"/>
                </a:solidFill>
                <a:sym typeface="Wingdings" pitchFamily="2" charset="2"/>
              </a:rPr>
              <a:t> :		</a:t>
            </a:r>
            <a:r>
              <a:rPr lang="fr-FR" sz="2800" i="1">
                <a:solidFill>
                  <a:srgbClr val="CC0000"/>
                </a:solidFill>
                <a:sym typeface="Wingdings" pitchFamily="2" charset="2"/>
              </a:rPr>
              <a:t>moyen ?</a:t>
            </a:r>
          </a:p>
        </p:txBody>
      </p:sp>
      <p:sp>
        <p:nvSpPr>
          <p:cNvPr id="83976" name="Text Box 8"/>
          <p:cNvSpPr txBox="1">
            <a:spLocks noChangeArrowheads="1"/>
          </p:cNvSpPr>
          <p:nvPr/>
        </p:nvSpPr>
        <p:spPr bwMode="auto">
          <a:xfrm>
            <a:off x="6769100" y="3348038"/>
            <a:ext cx="2162175" cy="376237"/>
          </a:xfrm>
          <a:prstGeom prst="rect">
            <a:avLst/>
          </a:prstGeom>
          <a:noFill/>
          <a:ln>
            <a:noFill/>
          </a:ln>
          <a:effectLst/>
          <a:extLst>
            <a:ext uri="{909E8E84-426E-40DD-AFC4-6F175D3DCCD1}">
              <a14:hiddenFill xmlns:a14="http://schemas.microsoft.com/office/drawing/2010/main">
                <a:solidFill>
                  <a:srgbClr val="F0FFFF"/>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lvl="1">
              <a:spcAft>
                <a:spcPts val="1138"/>
              </a:spcAft>
              <a:buFont typeface="Wingdings" pitchFamily="2" charset="2"/>
              <a:buNone/>
            </a:pPr>
            <a:r>
              <a:rPr lang="fr-FR">
                <a:solidFill>
                  <a:srgbClr val="CC0000"/>
                </a:solidFill>
                <a:sym typeface="Wingdings" pitchFamily="2" charset="2"/>
              </a:rPr>
              <a:t></a:t>
            </a:r>
            <a:r>
              <a:rPr lang="fr-FR"/>
              <a:t> </a:t>
            </a:r>
            <a:r>
              <a:rPr lang="fr-FR" sz="2000">
                <a:solidFill>
                  <a:srgbClr val="CC0000"/>
                </a:solidFill>
              </a:rPr>
              <a:t>déperdition</a:t>
            </a:r>
          </a:p>
        </p:txBody>
      </p:sp>
      <p:sp>
        <p:nvSpPr>
          <p:cNvPr id="83977" name="Text Box 9"/>
          <p:cNvSpPr txBox="1">
            <a:spLocks noChangeArrowheads="1"/>
          </p:cNvSpPr>
          <p:nvPr/>
        </p:nvSpPr>
        <p:spPr bwMode="auto">
          <a:xfrm>
            <a:off x="7056438" y="2700338"/>
            <a:ext cx="2271712" cy="376237"/>
          </a:xfrm>
          <a:prstGeom prst="rect">
            <a:avLst/>
          </a:prstGeom>
          <a:noFill/>
          <a:ln>
            <a:noFill/>
          </a:ln>
          <a:effectLst/>
          <a:extLst>
            <a:ext uri="{909E8E84-426E-40DD-AFC4-6F175D3DCCD1}">
              <a14:hiddenFill xmlns:a14="http://schemas.microsoft.com/office/drawing/2010/main">
                <a:solidFill>
                  <a:srgbClr val="F0FFFF"/>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a:solidFill>
                  <a:srgbClr val="000000"/>
                </a:solidFill>
                <a:latin typeface="Arial" charset="0"/>
                <a:ea typeface="SimSun" pitchFamily="2" charset="-122"/>
              </a:defRPr>
            </a:lvl1pPr>
            <a:lvl2pPr marL="465138" algn="l">
              <a:defRPr>
                <a:solidFill>
                  <a:srgbClr val="000000"/>
                </a:solidFill>
                <a:latin typeface="Arial" charset="0"/>
                <a:ea typeface="SimSun" pitchFamily="2" charset="-122"/>
              </a:defRPr>
            </a:lvl2pPr>
            <a:lvl3pPr algn="l">
              <a:defRPr>
                <a:solidFill>
                  <a:srgbClr val="000000"/>
                </a:solidFill>
                <a:latin typeface="Arial" charset="0"/>
                <a:ea typeface="SimSun" pitchFamily="2" charset="-122"/>
              </a:defRPr>
            </a:lvl3pPr>
            <a:lvl4pPr algn="l">
              <a:defRPr>
                <a:solidFill>
                  <a:srgbClr val="000000"/>
                </a:solidFill>
                <a:latin typeface="Arial" charset="0"/>
                <a:ea typeface="SimSun" pitchFamily="2" charset="-122"/>
              </a:defRPr>
            </a:lvl4pPr>
            <a:lvl5pPr algn="l">
              <a:defRPr>
                <a:solidFill>
                  <a:srgbClr val="000000"/>
                </a:solidFill>
                <a:latin typeface="Arial" charset="0"/>
                <a:ea typeface="SimSun"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charset="0"/>
                <a:ea typeface="SimSun"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charset="0"/>
                <a:ea typeface="SimSun"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charset="0"/>
                <a:ea typeface="SimSun"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charset="0"/>
                <a:ea typeface="SimSun" pitchFamily="2" charset="-122"/>
              </a:defRPr>
            </a:lvl9pPr>
          </a:lstStyle>
          <a:p>
            <a:pPr lvl="1">
              <a:spcAft>
                <a:spcPts val="1138"/>
              </a:spcAft>
              <a:buFont typeface="Wingdings" pitchFamily="2" charset="2"/>
              <a:buNone/>
            </a:pPr>
            <a:r>
              <a:rPr lang="fr-FR">
                <a:solidFill>
                  <a:srgbClr val="CC0000"/>
                </a:solidFill>
                <a:sym typeface="Wingdings" pitchFamily="2" charset="2"/>
              </a:rPr>
              <a:t></a:t>
            </a:r>
            <a:r>
              <a:rPr lang="fr-FR" sz="2000">
                <a:solidFill>
                  <a:srgbClr val="CC0000"/>
                </a:solidFill>
              </a:rPr>
              <a:t> isolation</a:t>
            </a:r>
          </a:p>
        </p:txBody>
      </p:sp>
      <p:sp>
        <p:nvSpPr>
          <p:cNvPr id="83978" name="Text Box 10"/>
          <p:cNvSpPr txBox="1">
            <a:spLocks noChangeArrowheads="1"/>
          </p:cNvSpPr>
          <p:nvPr/>
        </p:nvSpPr>
        <p:spPr bwMode="auto">
          <a:xfrm>
            <a:off x="6696075" y="4067175"/>
            <a:ext cx="3082925" cy="376238"/>
          </a:xfrm>
          <a:prstGeom prst="rect">
            <a:avLst/>
          </a:prstGeom>
          <a:noFill/>
          <a:ln>
            <a:noFill/>
          </a:ln>
          <a:effectLst/>
          <a:extLst>
            <a:ext uri="{909E8E84-426E-40DD-AFC4-6F175D3DCCD1}">
              <a14:hiddenFill xmlns:a14="http://schemas.microsoft.com/office/drawing/2010/main">
                <a:solidFill>
                  <a:srgbClr val="F0FFFF"/>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lvl="1">
              <a:spcAft>
                <a:spcPts val="1138"/>
              </a:spcAft>
              <a:buFont typeface="Wingdings" pitchFamily="2" charset="2"/>
              <a:buNone/>
            </a:pPr>
            <a:r>
              <a:rPr lang="fr-FR" sz="2000">
                <a:solidFill>
                  <a:srgbClr val="CC0000"/>
                </a:solidFill>
              </a:rPr>
              <a:t>production de chaleur</a:t>
            </a:r>
            <a:endParaRPr lang="fr-FR" sz="3200">
              <a:solidFill>
                <a:srgbClr val="CC0000"/>
              </a:solidFill>
            </a:endParaRPr>
          </a:p>
        </p:txBody>
      </p:sp>
      <p:sp>
        <p:nvSpPr>
          <p:cNvPr id="83979" name="Text Box 11"/>
          <p:cNvSpPr txBox="1">
            <a:spLocks noChangeArrowheads="1"/>
          </p:cNvSpPr>
          <p:nvPr/>
        </p:nvSpPr>
        <p:spPr bwMode="auto">
          <a:xfrm>
            <a:off x="4968875" y="4699000"/>
            <a:ext cx="5291138" cy="376238"/>
          </a:xfrm>
          <a:prstGeom prst="rect">
            <a:avLst/>
          </a:prstGeom>
          <a:noFill/>
          <a:ln>
            <a:noFill/>
          </a:ln>
          <a:effectLst/>
          <a:extLst>
            <a:ext uri="{909E8E84-426E-40DD-AFC4-6F175D3DCCD1}">
              <a14:hiddenFill xmlns:a14="http://schemas.microsoft.com/office/drawing/2010/main">
                <a:solidFill>
                  <a:srgbClr val="F0FFFF"/>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lvl="1">
              <a:spcAft>
                <a:spcPts val="1138"/>
              </a:spcAft>
              <a:buFont typeface="Wingdings" pitchFamily="2" charset="2"/>
              <a:buNone/>
            </a:pPr>
            <a:r>
              <a:rPr lang="fr-FR" sz="2000">
                <a:solidFill>
                  <a:srgbClr val="CC0000"/>
                </a:solidFill>
                <a:sym typeface="Wingdings" pitchFamily="2" charset="2"/>
              </a:rPr>
              <a:t> </a:t>
            </a:r>
            <a:r>
              <a:rPr lang="fr-FR" sz="2000">
                <a:solidFill>
                  <a:srgbClr val="CC0000"/>
                </a:solidFill>
              </a:rPr>
              <a:t>ventilation compense </a:t>
            </a:r>
            <a:r>
              <a:rPr lang="fr-FR" sz="2000">
                <a:solidFill>
                  <a:srgbClr val="CC0000"/>
                </a:solidFill>
                <a:sym typeface="Wingdings" pitchFamily="2" charset="2"/>
              </a:rPr>
              <a:t> circulation</a:t>
            </a:r>
            <a:endParaRPr lang="fr-FR" sz="3200">
              <a:solidFill>
                <a:srgbClr val="CC0000"/>
              </a:solidFill>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9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97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97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3971">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397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3971">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3976">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3971">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397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3971">
                                            <p:txEl>
                                              <p:pRg st="5" end="5"/>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839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uiExpand="1" build="p"/>
      <p:bldP spid="83974" grpId="0"/>
      <p:bldP spid="83975" grpId="0"/>
      <p:bldP spid="83977" grpId="0"/>
      <p:bldP spid="8397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idx="11"/>
          </p:nvPr>
        </p:nvSpPr>
        <p:spPr/>
        <p:txBody>
          <a:bodyPr/>
          <a:lstStyle/>
          <a:p>
            <a:fld id="{A7BF5647-8593-4E18-B239-5A06F9A0B9BE}" type="slidenum">
              <a:rPr lang="fr-FR"/>
              <a:pPr/>
              <a:t>19</a:t>
            </a:fld>
            <a:endParaRPr lang="fr-FR"/>
          </a:p>
        </p:txBody>
      </p:sp>
      <p:sp>
        <p:nvSpPr>
          <p:cNvPr id="87043" name="Rectangle 3"/>
          <p:cNvSpPr>
            <a:spLocks noGrp="1" noChangeArrowheads="1"/>
          </p:cNvSpPr>
          <p:nvPr>
            <p:ph idx="1"/>
          </p:nvPr>
        </p:nvSpPr>
        <p:spPr>
          <a:xfrm>
            <a:off x="287784" y="258331"/>
            <a:ext cx="9359900" cy="6502951"/>
          </a:xfrm>
        </p:spPr>
        <p:txBody>
          <a:bodyPr/>
          <a:lstStyle/>
          <a:p>
            <a:pPr marL="609600" indent="-609600"/>
            <a:r>
              <a:rPr lang="fr-FR" b="1" smtClean="0"/>
              <a:t>rappel</a:t>
            </a:r>
            <a:r>
              <a:rPr lang="fr-FR" smtClean="0"/>
              <a:t> : </a:t>
            </a:r>
            <a:r>
              <a:rPr lang="fr-FR" sz="2800" smtClean="0"/>
              <a:t>déja modification physiologique lors de l’immersion ?</a:t>
            </a:r>
          </a:p>
          <a:p>
            <a:pPr marL="609600" indent="-609600">
              <a:lnSpc>
                <a:spcPct val="150000"/>
              </a:lnSpc>
            </a:pPr>
            <a:r>
              <a:rPr lang="fr-FR" b="1" i="1" smtClean="0"/>
              <a:t>conséquences</a:t>
            </a:r>
            <a:r>
              <a:rPr lang="fr-FR" smtClean="0"/>
              <a:t> ajoutées :</a:t>
            </a:r>
            <a:r>
              <a:rPr lang="fr-FR" dirty="0"/>
              <a:t>	</a:t>
            </a:r>
          </a:p>
          <a:p>
            <a:pPr marL="990600" lvl="1" indent="-533400">
              <a:lnSpc>
                <a:spcPct val="153000"/>
              </a:lnSpc>
            </a:pPr>
            <a:r>
              <a:rPr lang="fr-FR" dirty="0"/>
              <a:t>vasoconstriction périphérique</a:t>
            </a:r>
            <a:br>
              <a:rPr lang="fr-FR" dirty="0"/>
            </a:br>
            <a:r>
              <a:rPr lang="fr-FR" dirty="0">
                <a:sym typeface="Wingdings" pitchFamily="2" charset="2"/>
              </a:rPr>
              <a:t> </a:t>
            </a:r>
            <a:r>
              <a:rPr lang="fr-FR" dirty="0">
                <a:solidFill>
                  <a:srgbClr val="CC0000"/>
                </a:solidFill>
                <a:sym typeface="Wingdings" pitchFamily="2" charset="2"/>
              </a:rPr>
              <a:t>perte de sensibilité</a:t>
            </a:r>
          </a:p>
          <a:p>
            <a:pPr marL="990600" lvl="1" indent="-533400">
              <a:lnSpc>
                <a:spcPct val="153000"/>
              </a:lnSpc>
            </a:pPr>
            <a:r>
              <a:rPr lang="fr-FR" smtClean="0">
                <a:sym typeface="Wingdings" pitchFamily="2" charset="2"/>
              </a:rPr>
              <a:t>pressions </a:t>
            </a:r>
            <a:r>
              <a:rPr lang="fr-FR" dirty="0">
                <a:sym typeface="Wingdings" pitchFamily="2" charset="2"/>
              </a:rPr>
              <a:t>hydrostatique </a:t>
            </a:r>
            <a:r>
              <a:rPr lang="fr-FR" dirty="0" smtClean="0">
                <a:sym typeface="Wingdings" pitchFamily="2" charset="2"/>
              </a:rPr>
              <a:t/>
            </a:r>
            <a:br>
              <a:rPr lang="fr-FR" dirty="0" smtClean="0">
                <a:sym typeface="Wingdings" pitchFamily="2" charset="2"/>
              </a:rPr>
            </a:br>
            <a:r>
              <a:rPr lang="fr-FR" dirty="0" smtClean="0">
                <a:sym typeface="Wingdings" pitchFamily="2" charset="2"/>
              </a:rPr>
              <a:t>+ </a:t>
            </a:r>
            <a:r>
              <a:rPr lang="fr-FR" dirty="0">
                <a:sym typeface="Wingdings" pitchFamily="2" charset="2"/>
              </a:rPr>
              <a:t>combinaison</a:t>
            </a:r>
          </a:p>
          <a:p>
            <a:pPr marL="990600" lvl="1" indent="-533400">
              <a:lnSpc>
                <a:spcPct val="250000"/>
              </a:lnSpc>
            </a:pPr>
            <a:r>
              <a:rPr lang="fr-FR" dirty="0">
                <a:sym typeface="Wingdings" pitchFamily="2" charset="2"/>
              </a:rPr>
              <a:t>thermogenèse</a:t>
            </a:r>
            <a:r>
              <a:rPr lang="fr-FR">
                <a:sym typeface="Wingdings" pitchFamily="2" charset="2"/>
              </a:rPr>
              <a:t/>
            </a:r>
            <a:br>
              <a:rPr lang="fr-FR">
                <a:sym typeface="Wingdings" pitchFamily="2" charset="2"/>
              </a:rPr>
            </a:br>
            <a:r>
              <a:rPr lang="fr-FR">
                <a:solidFill>
                  <a:srgbClr val="CC0000"/>
                </a:solidFill>
                <a:sym typeface="Wingdings" pitchFamily="2" charset="2"/>
              </a:rPr>
              <a:t/>
            </a:r>
            <a:br>
              <a:rPr lang="fr-FR">
                <a:solidFill>
                  <a:srgbClr val="CC0000"/>
                </a:solidFill>
                <a:sym typeface="Wingdings" pitchFamily="2" charset="2"/>
              </a:rPr>
            </a:br>
            <a:endParaRPr lang="fr-FR" dirty="0">
              <a:sym typeface="Wingdings" pitchFamily="2" charset="2"/>
            </a:endParaRPr>
          </a:p>
        </p:txBody>
      </p:sp>
      <p:sp>
        <p:nvSpPr>
          <p:cNvPr id="87045" name="AutoShape 5"/>
          <p:cNvSpPr>
            <a:spLocks/>
          </p:cNvSpPr>
          <p:nvPr/>
        </p:nvSpPr>
        <p:spPr bwMode="auto">
          <a:xfrm>
            <a:off x="6257052" y="2411685"/>
            <a:ext cx="359743" cy="2196244"/>
          </a:xfrm>
          <a:prstGeom prst="rightBrace">
            <a:avLst>
              <a:gd name="adj1" fmla="val 57049"/>
              <a:gd name="adj2" fmla="val 50000"/>
            </a:avLst>
          </a:prstGeom>
          <a:noFill/>
          <a:ln w="28575">
            <a:solidFill>
              <a:schemeClr val="tx1"/>
            </a:solidFill>
            <a:round/>
            <a:headEnd/>
            <a:tailEnd/>
          </a:ln>
          <a:effectLst/>
          <a:extLst>
            <a:ext uri="{909E8E84-426E-40DD-AFC4-6F175D3DCCD1}">
              <a14:hiddenFill xmlns:a14="http://schemas.microsoft.com/office/drawing/2010/main">
                <a:solidFill>
                  <a:srgbClr val="F0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7046" name="Rectangle 6"/>
          <p:cNvSpPr>
            <a:spLocks noChangeArrowheads="1"/>
          </p:cNvSpPr>
          <p:nvPr/>
        </p:nvSpPr>
        <p:spPr bwMode="auto">
          <a:xfrm>
            <a:off x="6265864" y="2267669"/>
            <a:ext cx="3725096" cy="2907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8224" rIns="0" bIns="0"/>
          <a:lstStyle/>
          <a:p>
            <a:pPr marL="990600" lvl="1" indent="-533400" algn="l" hangingPunct="1">
              <a:spcAft>
                <a:spcPts val="1138"/>
              </a:spcAft>
              <a:buSzPct val="75000"/>
              <a:buFont typeface="Wingdings" pitchFamily="2" charset="2"/>
              <a:buNone/>
            </a:pPr>
            <a:r>
              <a:rPr lang="fr-FR" sz="2800">
                <a:solidFill>
                  <a:srgbClr val="000000"/>
                </a:solidFill>
                <a:cs typeface="Arial" charset="0"/>
                <a:sym typeface="Wingdings" pitchFamily="2" charset="2"/>
              </a:rPr>
              <a:t> circulation sur extrémités</a:t>
            </a:r>
          </a:p>
          <a:p>
            <a:pPr marL="990600" lvl="1" indent="-533400" algn="l" hangingPunct="1">
              <a:spcAft>
                <a:spcPts val="1138"/>
              </a:spcAft>
              <a:buSzPct val="75000"/>
              <a:buFont typeface="Wingdings" pitchFamily="2" charset="2"/>
              <a:buNone/>
            </a:pPr>
            <a:r>
              <a:rPr lang="fr-FR" sz="2800">
                <a:solidFill>
                  <a:srgbClr val="000000"/>
                </a:solidFill>
                <a:cs typeface="Arial" charset="0"/>
                <a:sym typeface="Wingdings" pitchFamily="2" charset="2"/>
              </a:rPr>
              <a:t> </a:t>
            </a:r>
            <a:r>
              <a:rPr lang="fr-FR" sz="2800" smtClean="0">
                <a:solidFill>
                  <a:srgbClr val="000000"/>
                </a:solidFill>
                <a:cs typeface="Arial" charset="0"/>
                <a:sym typeface="Wingdings" pitchFamily="2" charset="2"/>
              </a:rPr>
              <a:t>paleur, moindre </a:t>
            </a:r>
            <a:r>
              <a:rPr lang="fr-FR" sz="2800">
                <a:solidFill>
                  <a:srgbClr val="000000"/>
                </a:solidFill>
                <a:cs typeface="Arial" charset="0"/>
                <a:sym typeface="Wingdings" pitchFamily="2" charset="2"/>
              </a:rPr>
              <a:t>élimination acide lactique</a:t>
            </a:r>
          </a:p>
          <a:p>
            <a:pPr marL="990600" lvl="1" indent="-533400" algn="l" hangingPunct="1">
              <a:spcAft>
                <a:spcPts val="1138"/>
              </a:spcAft>
              <a:buSzPct val="75000"/>
              <a:buFont typeface="Wingdings" pitchFamily="2" charset="2"/>
              <a:buNone/>
            </a:pPr>
            <a:r>
              <a:rPr lang="fr-FR" sz="2800">
                <a:solidFill>
                  <a:srgbClr val="000000"/>
                </a:solidFill>
                <a:cs typeface="Arial" charset="0"/>
                <a:sym typeface="Wingdings" pitchFamily="2" charset="2"/>
              </a:rPr>
              <a:t> </a:t>
            </a:r>
            <a:r>
              <a:rPr lang="fr-FR" sz="2800">
                <a:solidFill>
                  <a:srgbClr val="CC0000"/>
                </a:solidFill>
                <a:cs typeface="Arial" charset="0"/>
                <a:sym typeface="Wingdings" pitchFamily="2" charset="2"/>
              </a:rPr>
              <a:t>crampes</a:t>
            </a:r>
          </a:p>
        </p:txBody>
      </p:sp>
      <p:sp>
        <p:nvSpPr>
          <p:cNvPr id="7" name="Rectangle 6"/>
          <p:cNvSpPr>
            <a:spLocks noChangeArrowheads="1"/>
          </p:cNvSpPr>
          <p:nvPr/>
        </p:nvSpPr>
        <p:spPr bwMode="auto">
          <a:xfrm>
            <a:off x="2448024" y="406327"/>
            <a:ext cx="5701770" cy="1130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8224" rIns="0" bIns="0"/>
          <a:lstStyle/>
          <a:p>
            <a:pPr marL="990600" lvl="1" indent="-533400" algn="l" hangingPunct="1">
              <a:spcAft>
                <a:spcPts val="1138"/>
              </a:spcAft>
              <a:buSzPct val="75000"/>
              <a:buFont typeface="Wingdings" pitchFamily="2" charset="2"/>
              <a:buNone/>
            </a:pPr>
            <a:r>
              <a:rPr lang="fr-FR" sz="2800" smtClean="0">
                <a:solidFill>
                  <a:srgbClr val="C00000"/>
                </a:solidFill>
                <a:cs typeface="Arial" charset="0"/>
                <a:sym typeface="Wingdings" pitchFamily="2" charset="2"/>
              </a:rPr>
              <a:t/>
            </a:r>
            <a:br>
              <a:rPr lang="fr-FR" sz="2800" smtClean="0">
                <a:solidFill>
                  <a:srgbClr val="C00000"/>
                </a:solidFill>
                <a:cs typeface="Arial" charset="0"/>
                <a:sym typeface="Wingdings" pitchFamily="2" charset="2"/>
              </a:rPr>
            </a:br>
            <a:r>
              <a:rPr lang="fr-FR" sz="3200" smtClean="0">
                <a:solidFill>
                  <a:srgbClr val="C00000"/>
                </a:solidFill>
                <a:cs typeface="Arial" charset="0"/>
                <a:sym typeface="Wingdings" pitchFamily="2" charset="2"/>
              </a:rPr>
              <a:t>diurèse d’immersion</a:t>
            </a:r>
            <a:endParaRPr lang="fr-FR" sz="2800" smtClean="0">
              <a:solidFill>
                <a:srgbClr val="C00000"/>
              </a:solidFill>
              <a:cs typeface="Arial" charset="0"/>
              <a:sym typeface="Wingdings" pitchFamily="2" charset="2"/>
            </a:endParaRPr>
          </a:p>
        </p:txBody>
      </p:sp>
      <p:sp>
        <p:nvSpPr>
          <p:cNvPr id="8" name="Rectangle 6"/>
          <p:cNvSpPr>
            <a:spLocks noChangeArrowheads="1"/>
          </p:cNvSpPr>
          <p:nvPr/>
        </p:nvSpPr>
        <p:spPr bwMode="auto">
          <a:xfrm>
            <a:off x="4057176" y="5549880"/>
            <a:ext cx="5807672" cy="16510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8224" rIns="0" bIns="0"/>
          <a:lstStyle/>
          <a:p>
            <a:pPr marL="457200" lvl="1" indent="0" algn="l" hangingPunct="1">
              <a:spcAft>
                <a:spcPts val="1138"/>
              </a:spcAft>
              <a:buSzPct val="75000"/>
            </a:pPr>
            <a:r>
              <a:rPr lang="fr-FR" sz="2800">
                <a:sym typeface="Wingdings" pitchFamily="2" charset="2"/>
              </a:rPr>
              <a:t> </a:t>
            </a:r>
            <a:r>
              <a:rPr lang="fr-FR" sz="2800" smtClean="0">
                <a:solidFill>
                  <a:srgbClr val="CC0000"/>
                </a:solidFill>
                <a:sym typeface="Wingdings" pitchFamily="2" charset="2"/>
              </a:rPr>
              <a:t>tremblements</a:t>
            </a:r>
          </a:p>
          <a:p>
            <a:pPr marL="457200" lvl="1" indent="0" algn="l" hangingPunct="1">
              <a:spcAft>
                <a:spcPts val="1138"/>
              </a:spcAft>
              <a:buSzPct val="75000"/>
            </a:pPr>
            <a:r>
              <a:rPr lang="fr-FR" sz="2800">
                <a:sym typeface="Wingdings" pitchFamily="2" charset="2"/>
              </a:rPr>
              <a:t> </a:t>
            </a:r>
            <a:r>
              <a:rPr lang="fr-FR" sz="2800" smtClean="0">
                <a:solidFill>
                  <a:srgbClr val="CC0000"/>
                </a:solidFill>
                <a:sym typeface="Wingdings" pitchFamily="2" charset="2"/>
              </a:rPr>
              <a:t>Hyperventilation </a:t>
            </a:r>
            <a:r>
              <a:rPr lang="fr-FR" sz="2000" smtClean="0">
                <a:sym typeface="Wingdings" pitchFamily="2" charset="2"/>
              </a:rPr>
              <a:t>attention à l’essoufflement, la consommation, la saturation, la toxicité</a:t>
            </a:r>
            <a:endParaRPr lang="fr-FR" sz="2000">
              <a:cs typeface="Arial"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7043">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70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704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7046">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7046">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7043">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uiExpand="1" build="p"/>
      <p:bldP spid="870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1"/>
          </p:nvPr>
        </p:nvSpPr>
        <p:spPr/>
        <p:txBody>
          <a:bodyPr/>
          <a:lstStyle/>
          <a:p>
            <a:pPr>
              <a:defRPr/>
            </a:pPr>
            <a:fld id="{73171BC2-5229-4045-B5B9-F21E1E807CF7}" type="slidenum">
              <a:rPr lang="fr-FR" smtClean="0"/>
              <a:pPr>
                <a:defRPr/>
              </a:pPr>
              <a:t>2</a:t>
            </a:fld>
            <a:endParaRPr lang="fr-FR"/>
          </a:p>
        </p:txBody>
      </p:sp>
      <p:sp>
        <p:nvSpPr>
          <p:cNvPr id="3" name="Espace réservé du pied de page 2"/>
          <p:cNvSpPr>
            <a:spLocks noGrp="1"/>
          </p:cNvSpPr>
          <p:nvPr>
            <p:ph type="ftr" idx="10"/>
          </p:nvPr>
        </p:nvSpPr>
        <p:spPr/>
        <p:txBody>
          <a:bodyPr/>
          <a:lstStyle/>
          <a:p>
            <a:pPr>
              <a:defRPr/>
            </a:pPr>
            <a:r>
              <a:rPr lang="fr-FR" smtClean="0"/>
              <a:t>anatomie-physiologie N2 -2020</a:t>
            </a:r>
            <a:endParaRPr lang="fr-FR" dirty="0"/>
          </a:p>
        </p:txBody>
      </p:sp>
      <p:sp>
        <p:nvSpPr>
          <p:cNvPr id="4" name="Espace réservé du contenu 3"/>
          <p:cNvSpPr>
            <a:spLocks noGrp="1"/>
          </p:cNvSpPr>
          <p:nvPr>
            <p:ph idx="1"/>
          </p:nvPr>
        </p:nvSpPr>
        <p:spPr>
          <a:xfrm>
            <a:off x="1323735" y="3072935"/>
            <a:ext cx="7704287" cy="850918"/>
          </a:xfrm>
          <a:solidFill>
            <a:schemeClr val="accent1"/>
          </a:solidFill>
          <a:ln>
            <a:solidFill>
              <a:schemeClr val="accent1"/>
            </a:solidFill>
          </a:ln>
        </p:spPr>
        <p:txBody>
          <a:bodyPr/>
          <a:lstStyle/>
          <a:p>
            <a:pPr marL="830263" indent="-742950" algn="r">
              <a:buAutoNum type="arabicPeriod"/>
            </a:pPr>
            <a:r>
              <a:rPr lang="fr-FR" sz="3600" smtClean="0"/>
              <a:t>Ventilation 				</a:t>
            </a:r>
            <a:endParaRPr lang="fr-FR" sz="3600" i="1"/>
          </a:p>
        </p:txBody>
      </p:sp>
    </p:spTree>
    <p:extLst>
      <p:ext uri="{BB962C8B-B14F-4D97-AF65-F5344CB8AC3E}">
        <p14:creationId xmlns:p14="http://schemas.microsoft.com/office/powerpoint/2010/main" val="4169383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u numéro de diapositive 4"/>
          <p:cNvSpPr>
            <a:spLocks noGrp="1"/>
          </p:cNvSpPr>
          <p:nvPr>
            <p:ph type="sldNum" idx="11"/>
          </p:nvPr>
        </p:nvSpPr>
        <p:spPr/>
        <p:txBody>
          <a:bodyPr/>
          <a:lstStyle/>
          <a:p>
            <a:fld id="{375EBAB3-595B-4AB1-B14D-28A64F9E218A}" type="slidenum">
              <a:rPr lang="fr-FR"/>
              <a:pPr/>
              <a:t>20</a:t>
            </a:fld>
            <a:endParaRPr lang="fr-FR"/>
          </a:p>
        </p:txBody>
      </p:sp>
      <p:sp>
        <p:nvSpPr>
          <p:cNvPr id="93187" name="Rectangle 3"/>
          <p:cNvSpPr>
            <a:spLocks noGrp="1" noChangeArrowheads="1"/>
          </p:cNvSpPr>
          <p:nvPr>
            <p:ph idx="1"/>
          </p:nvPr>
        </p:nvSpPr>
        <p:spPr>
          <a:xfrm>
            <a:off x="359792" y="251445"/>
            <a:ext cx="9359900" cy="6924456"/>
          </a:xfrm>
        </p:spPr>
        <p:txBody>
          <a:bodyPr/>
          <a:lstStyle/>
          <a:p>
            <a:r>
              <a:rPr lang="fr-FR"/>
              <a:t> </a:t>
            </a:r>
            <a:r>
              <a:rPr lang="fr-FR" b="1" i="1"/>
              <a:t>s</a:t>
            </a:r>
            <a:r>
              <a:rPr lang="fr-FR" b="1" i="1" smtClean="0"/>
              <a:t>ymptômes</a:t>
            </a:r>
            <a:r>
              <a:rPr lang="fr-FR" smtClean="0"/>
              <a:t> </a:t>
            </a:r>
            <a:r>
              <a:rPr lang="fr-FR" dirty="0"/>
              <a:t>:</a:t>
            </a:r>
          </a:p>
          <a:p>
            <a:pPr lvl="1"/>
            <a:r>
              <a:rPr lang="fr-FR" dirty="0"/>
              <a:t> tremblements</a:t>
            </a:r>
          </a:p>
          <a:p>
            <a:pPr lvl="1"/>
            <a:r>
              <a:rPr lang="fr-FR" dirty="0"/>
              <a:t> position recroquevillée</a:t>
            </a:r>
          </a:p>
          <a:p>
            <a:pPr lvl="1"/>
            <a:r>
              <a:rPr lang="fr-FR" dirty="0"/>
              <a:t> </a:t>
            </a:r>
            <a:r>
              <a:rPr lang="fr-FR" b="1" dirty="0">
                <a:solidFill>
                  <a:srgbClr val="C00000"/>
                </a:solidFill>
              </a:rPr>
              <a:t>désintérêt </a:t>
            </a:r>
            <a:r>
              <a:rPr lang="fr-FR" dirty="0">
                <a:solidFill>
                  <a:schemeClr val="tx1"/>
                </a:solidFill>
              </a:rPr>
              <a:t>pour la plongée</a:t>
            </a:r>
          </a:p>
          <a:p>
            <a:pPr lvl="1"/>
            <a:r>
              <a:rPr lang="fr-FR" dirty="0"/>
              <a:t> </a:t>
            </a:r>
            <a:r>
              <a:rPr lang="fr-FR" b="1" dirty="0">
                <a:solidFill>
                  <a:srgbClr val="C00000"/>
                </a:solidFill>
              </a:rPr>
              <a:t>consommation</a:t>
            </a:r>
            <a:r>
              <a:rPr lang="fr-FR" dirty="0">
                <a:solidFill>
                  <a:srgbClr val="C00000"/>
                </a:solidFill>
              </a:rPr>
              <a:t> </a:t>
            </a:r>
            <a:r>
              <a:rPr lang="fr-FR" dirty="0"/>
              <a:t>d'air exagérée</a:t>
            </a:r>
          </a:p>
          <a:p>
            <a:pPr>
              <a:lnSpc>
                <a:spcPct val="200000"/>
              </a:lnSpc>
            </a:pPr>
            <a:r>
              <a:rPr lang="fr-FR"/>
              <a:t> </a:t>
            </a:r>
            <a:r>
              <a:rPr lang="fr-FR" b="1" i="1" smtClean="0"/>
              <a:t>Conduite A Tenir </a:t>
            </a:r>
            <a:r>
              <a:rPr lang="fr-FR" smtClean="0"/>
              <a:t> </a:t>
            </a:r>
            <a:r>
              <a:rPr lang="fr-FR" dirty="0"/>
              <a:t>:</a:t>
            </a:r>
          </a:p>
          <a:p>
            <a:pPr lvl="1"/>
            <a:r>
              <a:rPr lang="fr-FR" dirty="0"/>
              <a:t> plongeur doit </a:t>
            </a:r>
            <a:r>
              <a:rPr lang="fr-FR" b="1" dirty="0">
                <a:solidFill>
                  <a:srgbClr val="C00000"/>
                </a:solidFill>
              </a:rPr>
              <a:t>se signaler</a:t>
            </a:r>
          </a:p>
          <a:p>
            <a:pPr lvl="1"/>
            <a:r>
              <a:rPr lang="fr-FR" dirty="0" smtClean="0"/>
              <a:t> après </a:t>
            </a:r>
            <a:r>
              <a:rPr lang="fr-FR" dirty="0"/>
              <a:t>:</a:t>
            </a:r>
          </a:p>
          <a:p>
            <a:pPr lvl="2"/>
            <a:r>
              <a:rPr lang="fr-FR" dirty="0" smtClean="0"/>
              <a:t>se </a:t>
            </a:r>
            <a:r>
              <a:rPr lang="fr-FR" dirty="0" err="1" smtClean="0"/>
              <a:t>déséquipper</a:t>
            </a:r>
            <a:r>
              <a:rPr lang="fr-FR" dirty="0" smtClean="0"/>
              <a:t> </a:t>
            </a:r>
            <a:r>
              <a:rPr lang="fr-FR" dirty="0"/>
              <a:t>rapidement</a:t>
            </a:r>
          </a:p>
          <a:p>
            <a:pPr lvl="2"/>
            <a:r>
              <a:rPr lang="fr-FR" dirty="0"/>
              <a:t>couverture de survie (face dorée extérieur)</a:t>
            </a:r>
          </a:p>
          <a:p>
            <a:pPr lvl="2"/>
            <a:r>
              <a:rPr lang="fr-FR" dirty="0"/>
              <a:t>boissons chaudes, </a:t>
            </a:r>
            <a:r>
              <a:rPr lang="fr-FR" dirty="0">
                <a:sym typeface="Wingdings" pitchFamily="2" charset="2"/>
              </a:rPr>
              <a:t> pas d'alcool </a:t>
            </a:r>
          </a:p>
          <a:p>
            <a:pPr lvl="2"/>
            <a:r>
              <a:rPr lang="fr-FR" dirty="0">
                <a:sym typeface="Wingdings" pitchFamily="2" charset="2"/>
              </a:rPr>
              <a:t>sécher sans frictionner</a:t>
            </a:r>
            <a:endParaRPr lang="fr-FR" sz="2000" dirty="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1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1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31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31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31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318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318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318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318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u numéro de diapositive 4"/>
          <p:cNvSpPr>
            <a:spLocks noGrp="1"/>
          </p:cNvSpPr>
          <p:nvPr>
            <p:ph type="sldNum" idx="11"/>
          </p:nvPr>
        </p:nvSpPr>
        <p:spPr/>
        <p:txBody>
          <a:bodyPr/>
          <a:lstStyle/>
          <a:p>
            <a:fld id="{503C2B7C-CDCE-4BC0-8174-657CC5E28609}" type="slidenum">
              <a:rPr lang="fr-FR"/>
              <a:pPr/>
              <a:t>21</a:t>
            </a:fld>
            <a:endParaRPr lang="fr-FR"/>
          </a:p>
        </p:txBody>
      </p:sp>
      <p:sp>
        <p:nvSpPr>
          <p:cNvPr id="94210" name="Rectangle 2"/>
          <p:cNvSpPr>
            <a:spLocks noGrp="1" noChangeArrowheads="1"/>
          </p:cNvSpPr>
          <p:nvPr>
            <p:ph idx="1"/>
          </p:nvPr>
        </p:nvSpPr>
        <p:spPr/>
        <p:txBody>
          <a:bodyPr/>
          <a:lstStyle/>
          <a:p>
            <a:pPr>
              <a:lnSpc>
                <a:spcPct val="113000"/>
              </a:lnSpc>
            </a:pPr>
            <a:r>
              <a:rPr lang="fr-FR" i="1" dirty="0"/>
              <a:t> </a:t>
            </a:r>
            <a:r>
              <a:rPr lang="fr-FR" b="1" i="1" dirty="0"/>
              <a:t>prévention</a:t>
            </a:r>
            <a:r>
              <a:rPr lang="fr-FR" dirty="0"/>
              <a:t> :</a:t>
            </a:r>
          </a:p>
          <a:p>
            <a:pPr lvl="1">
              <a:lnSpc>
                <a:spcPct val="113000"/>
              </a:lnSpc>
            </a:pPr>
            <a:r>
              <a:rPr lang="fr-FR" dirty="0"/>
              <a:t> </a:t>
            </a:r>
            <a:r>
              <a:rPr lang="fr-FR" b="1" dirty="0">
                <a:solidFill>
                  <a:srgbClr val="C00000"/>
                </a:solidFill>
              </a:rPr>
              <a:t>limiter </a:t>
            </a:r>
          </a:p>
          <a:p>
            <a:pPr lvl="2">
              <a:lnSpc>
                <a:spcPct val="113000"/>
              </a:lnSpc>
            </a:pPr>
            <a:r>
              <a:rPr lang="fr-FR" b="1" dirty="0">
                <a:solidFill>
                  <a:srgbClr val="C00000"/>
                </a:solidFill>
              </a:rPr>
              <a:t>durée</a:t>
            </a:r>
            <a:r>
              <a:rPr lang="fr-FR" dirty="0"/>
              <a:t> plongée (seuil empirique </a:t>
            </a:r>
            <a:r>
              <a:rPr lang="fr-FR"/>
              <a:t>autour </a:t>
            </a:r>
            <a:r>
              <a:rPr lang="fr-FR" smtClean="0"/>
              <a:t>des 30</a:t>
            </a:r>
            <a:r>
              <a:rPr lang="fr-FR" dirty="0"/>
              <a:t>')</a:t>
            </a:r>
          </a:p>
          <a:p>
            <a:pPr lvl="2">
              <a:lnSpc>
                <a:spcPct val="113000"/>
              </a:lnSpc>
            </a:pPr>
            <a:r>
              <a:rPr lang="fr-FR" dirty="0"/>
              <a:t>profondeur (</a:t>
            </a:r>
            <a:r>
              <a:rPr lang="fr-FR" dirty="0">
                <a:sym typeface="Wingdings" pitchFamily="2" charset="2"/>
              </a:rPr>
              <a:t> épaisseur combi)</a:t>
            </a:r>
            <a:r>
              <a:rPr lang="fr-FR" dirty="0"/>
              <a:t> </a:t>
            </a:r>
          </a:p>
          <a:p>
            <a:pPr lvl="1">
              <a:lnSpc>
                <a:spcPct val="113000"/>
              </a:lnSpc>
            </a:pPr>
            <a:r>
              <a:rPr lang="fr-FR" dirty="0"/>
              <a:t> éviter mouvement brusques dans l'eau</a:t>
            </a:r>
          </a:p>
          <a:p>
            <a:pPr lvl="1">
              <a:lnSpc>
                <a:spcPct val="113000"/>
              </a:lnSpc>
            </a:pPr>
            <a:r>
              <a:rPr lang="fr-FR" dirty="0"/>
              <a:t> apport glucides avant plongée</a:t>
            </a:r>
          </a:p>
          <a:p>
            <a:pPr lvl="1">
              <a:lnSpc>
                <a:spcPct val="113000"/>
              </a:lnSpc>
            </a:pPr>
            <a:r>
              <a:rPr lang="fr-FR" dirty="0"/>
              <a:t> </a:t>
            </a:r>
            <a:r>
              <a:rPr lang="fr-FR" b="1" dirty="0">
                <a:solidFill>
                  <a:srgbClr val="C00000"/>
                </a:solidFill>
              </a:rPr>
              <a:t>se couvrir </a:t>
            </a:r>
            <a:r>
              <a:rPr lang="fr-FR" b="1" dirty="0" smtClean="0">
                <a:solidFill>
                  <a:srgbClr val="C00000"/>
                </a:solidFill>
              </a:rPr>
              <a:t>avant </a:t>
            </a:r>
            <a:r>
              <a:rPr lang="fr-FR" dirty="0" smtClean="0"/>
              <a:t>/ après </a:t>
            </a:r>
            <a:r>
              <a:rPr lang="fr-FR" dirty="0"/>
              <a:t>plongée </a:t>
            </a:r>
            <a:r>
              <a:rPr lang="fr-FR" sz="2400" dirty="0"/>
              <a:t>(coupe-vent sur bateau)</a:t>
            </a:r>
          </a:p>
          <a:p>
            <a:pPr lvl="1">
              <a:lnSpc>
                <a:spcPct val="113000"/>
              </a:lnSpc>
            </a:pPr>
            <a:r>
              <a:rPr lang="fr-FR" sz="2400" dirty="0"/>
              <a:t> </a:t>
            </a:r>
            <a:r>
              <a:rPr lang="fr-FR" sz="3200" dirty="0"/>
              <a:t>après la plongée : se </a:t>
            </a:r>
            <a:r>
              <a:rPr lang="fr-FR" sz="3200"/>
              <a:t>réhydrater </a:t>
            </a:r>
            <a:r>
              <a:rPr lang="fr-FR" sz="3200" smtClean="0"/>
              <a:t>! </a:t>
            </a:r>
            <a:r>
              <a:rPr lang="fr-FR" sz="2000" smtClean="0"/>
              <a:t>La diurèse limite la fluidité ce qui limite l’oxygènation normale dont l’organisme à besoin pour son métabolisme</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2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2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2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2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42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A) Echanges</a:t>
            </a:r>
            <a:br>
              <a:rPr lang="fr-FR" smtClean="0"/>
            </a:br>
            <a:r>
              <a:rPr lang="fr-FR" b="0" smtClean="0"/>
              <a:t>Préambule : </a:t>
            </a:r>
            <a:r>
              <a:rPr lang="fr-FR" smtClean="0">
                <a:solidFill>
                  <a:srgbClr val="C00000"/>
                </a:solidFill>
              </a:rPr>
              <a:t>composition de l’air</a:t>
            </a:r>
            <a:endParaRPr lang="fr-FR">
              <a:solidFill>
                <a:srgbClr val="C00000"/>
              </a:solidFill>
            </a:endParaRPr>
          </a:p>
        </p:txBody>
      </p:sp>
      <p:sp>
        <p:nvSpPr>
          <p:cNvPr id="6" name="Espace réservé du contenu 5"/>
          <p:cNvSpPr>
            <a:spLocks noGrp="1"/>
          </p:cNvSpPr>
          <p:nvPr>
            <p:ph idx="1"/>
          </p:nvPr>
        </p:nvSpPr>
        <p:spPr>
          <a:xfrm>
            <a:off x="1583928" y="1258624"/>
            <a:ext cx="3528392" cy="2521213"/>
          </a:xfrm>
        </p:spPr>
        <p:txBody>
          <a:bodyPr/>
          <a:lstStyle/>
          <a:p>
            <a:pPr marL="601663" indent="-514350">
              <a:lnSpc>
                <a:spcPct val="100000"/>
              </a:lnSpc>
              <a:buFont typeface="+mj-lt"/>
              <a:buAutoNum type="alphaUcPeriod"/>
            </a:pPr>
            <a:r>
              <a:rPr lang="fr-FR" smtClean="0"/>
              <a:t>calcul de tête ? </a:t>
            </a:r>
          </a:p>
          <a:p>
            <a:pPr marL="601663" indent="-514350">
              <a:lnSpc>
                <a:spcPct val="100000"/>
              </a:lnSpc>
              <a:buFont typeface="+mj-lt"/>
              <a:buAutoNum type="alphaUcPeriod"/>
            </a:pPr>
            <a:r>
              <a:rPr lang="fr-FR" smtClean="0"/>
              <a:t>calcul au papier ?</a:t>
            </a:r>
          </a:p>
          <a:p>
            <a:pPr marL="601663" indent="-514350">
              <a:lnSpc>
                <a:spcPct val="100000"/>
              </a:lnSpc>
              <a:buFont typeface="+mj-lt"/>
              <a:buAutoNum type="alphaUcPeriod"/>
            </a:pPr>
            <a:r>
              <a:rPr lang="fr-FR" smtClean="0"/>
              <a:t>précisement ?</a:t>
            </a:r>
          </a:p>
          <a:p>
            <a:endParaRPr lang="fr-FR"/>
          </a:p>
        </p:txBody>
      </p:sp>
      <p:sp>
        <p:nvSpPr>
          <p:cNvPr id="2" name="Espace réservé du numéro de diapositive 1"/>
          <p:cNvSpPr>
            <a:spLocks noGrp="1"/>
          </p:cNvSpPr>
          <p:nvPr>
            <p:ph type="sldNum" idx="11"/>
          </p:nvPr>
        </p:nvSpPr>
        <p:spPr/>
        <p:txBody>
          <a:bodyPr/>
          <a:lstStyle/>
          <a:p>
            <a:pPr>
              <a:defRPr/>
            </a:pPr>
            <a:fld id="{73171BC2-5229-4045-B5B9-F21E1E807CF7}" type="slidenum">
              <a:rPr lang="fr-FR" smtClean="0"/>
              <a:pPr>
                <a:defRPr/>
              </a:pPr>
              <a:t>3</a:t>
            </a:fld>
            <a:endParaRPr lang="fr-FR"/>
          </a:p>
        </p:txBody>
      </p:sp>
      <p:sp>
        <p:nvSpPr>
          <p:cNvPr id="7" name="Espace réservé du contenu 5"/>
          <p:cNvSpPr txBox="1">
            <a:spLocks/>
          </p:cNvSpPr>
          <p:nvPr/>
        </p:nvSpPr>
        <p:spPr>
          <a:xfrm>
            <a:off x="5269864" y="1043533"/>
            <a:ext cx="4955023" cy="3449381"/>
          </a:xfrm>
          <a:prstGeom prst="rect">
            <a:avLst/>
          </a:prstGeom>
        </p:spPr>
        <p:txBody>
          <a:bodyPr/>
          <a:lstStyle>
            <a:lvl1pPr marL="363538" indent="-276225" algn="l" defTabSz="449263" rtl="0" eaLnBrk="0" fontAlgn="base" hangingPunct="0">
              <a:lnSpc>
                <a:spcPct val="93000"/>
              </a:lnSpc>
              <a:spcBef>
                <a:spcPct val="0"/>
              </a:spcBef>
              <a:spcAft>
                <a:spcPts val="850"/>
              </a:spcAft>
              <a:buClr>
                <a:srgbClr val="000000"/>
              </a:buClr>
              <a:buSzPct val="75000"/>
              <a:buFont typeface="Wingdings" pitchFamily="2" charset="2"/>
              <a:buChar char="q"/>
              <a:defRPr sz="3200">
                <a:solidFill>
                  <a:srgbClr val="000000"/>
                </a:solidFill>
                <a:latin typeface="+mn-lt"/>
                <a:ea typeface="+mn-ea"/>
                <a:cs typeface="+mn-cs"/>
              </a:defRPr>
            </a:lvl1pPr>
            <a:lvl2pPr marL="1001713" indent="-188913" algn="l" defTabSz="449263" rtl="0" eaLnBrk="0" fontAlgn="base" hangingPunct="0">
              <a:lnSpc>
                <a:spcPct val="93000"/>
              </a:lnSpc>
              <a:spcBef>
                <a:spcPct val="0"/>
              </a:spcBef>
              <a:spcAft>
                <a:spcPts val="1125"/>
              </a:spcAft>
              <a:buClr>
                <a:srgbClr val="000000"/>
              </a:buClr>
              <a:buSzPct val="75000"/>
              <a:buFont typeface="Wingdings" pitchFamily="2" charset="2"/>
              <a:buChar char="v"/>
              <a:defRPr sz="2800">
                <a:solidFill>
                  <a:srgbClr val="000000"/>
                </a:solidFill>
                <a:latin typeface="+mn-lt"/>
                <a:cs typeface="+mn-cs"/>
              </a:defRPr>
            </a:lvl2pPr>
            <a:lvl3pPr marL="1465263" indent="-284163" algn="l" defTabSz="449263" rtl="0" eaLnBrk="0" fontAlgn="base" hangingPunct="0">
              <a:lnSpc>
                <a:spcPct val="93000"/>
              </a:lnSpc>
              <a:spcBef>
                <a:spcPct val="0"/>
              </a:spcBef>
              <a:spcAft>
                <a:spcPts val="850"/>
              </a:spcAft>
              <a:buClr>
                <a:srgbClr val="000000"/>
              </a:buClr>
              <a:buSzPct val="100000"/>
              <a:buFont typeface="Wingdings" pitchFamily="2" charset="2"/>
              <a:buChar char="§"/>
              <a:defRPr sz="2400">
                <a:solidFill>
                  <a:srgbClr val="000000"/>
                </a:solidFill>
                <a:latin typeface="+mn-lt"/>
                <a:cs typeface="+mn-cs"/>
              </a:defRPr>
            </a:lvl3pPr>
            <a:lvl4pPr marL="2235200" indent="-261938" algn="l" defTabSz="449263" rtl="0" eaLnBrk="0" fontAlgn="base" hangingPunct="0">
              <a:lnSpc>
                <a:spcPct val="93000"/>
              </a:lnSpc>
              <a:spcBef>
                <a:spcPct val="0"/>
              </a:spcBef>
              <a:spcAft>
                <a:spcPts val="575"/>
              </a:spcAft>
              <a:buClr>
                <a:srgbClr val="000000"/>
              </a:buClr>
              <a:buSzPct val="100000"/>
              <a:buChar char="•"/>
              <a:defRPr sz="2000">
                <a:solidFill>
                  <a:srgbClr val="000000"/>
                </a:solidFill>
                <a:latin typeface="+mn-lt"/>
                <a:cs typeface="+mn-cs"/>
              </a:defRPr>
            </a:lvl4pPr>
            <a:lvl5pPr marL="2782888"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5pPr>
            <a:lvl6pPr marL="32400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6pPr>
            <a:lvl7pPr marL="36972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7pPr>
            <a:lvl8pPr marL="41544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8pPr>
            <a:lvl9pPr marL="46116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9pPr>
          </a:lstStyle>
          <a:p>
            <a:pPr marL="601663" indent="-514350">
              <a:buFont typeface="+mj-lt"/>
              <a:buAutoNum type="alphaUcPeriod"/>
            </a:pPr>
            <a:r>
              <a:rPr lang="fr-FR" sz="2800" b="1" kern="0" smtClean="0">
                <a:solidFill>
                  <a:schemeClr val="tx1"/>
                </a:solidFill>
              </a:rPr>
              <a:t>80% N2 ;</a:t>
            </a:r>
            <a:r>
              <a:rPr lang="fr-FR" sz="2800" b="1" kern="0" smtClean="0">
                <a:solidFill>
                  <a:srgbClr val="C00000"/>
                </a:solidFill>
              </a:rPr>
              <a:t> 20% </a:t>
            </a:r>
            <a:r>
              <a:rPr lang="fr-FR" sz="2800" b="1" kern="0" smtClean="0">
                <a:solidFill>
                  <a:schemeClr val="tx1"/>
                </a:solidFill>
              </a:rPr>
              <a:t>O2</a:t>
            </a:r>
          </a:p>
          <a:p>
            <a:pPr marL="601663" indent="-514350">
              <a:lnSpc>
                <a:spcPct val="200000"/>
              </a:lnSpc>
              <a:buFont typeface="+mj-lt"/>
              <a:buAutoNum type="alphaUcPeriod"/>
            </a:pPr>
            <a:r>
              <a:rPr lang="fr-FR" sz="2800" b="1" kern="0" smtClean="0">
                <a:solidFill>
                  <a:schemeClr val="tx1"/>
                </a:solidFill>
              </a:rPr>
              <a:t>79% N2 ; </a:t>
            </a:r>
            <a:r>
              <a:rPr lang="fr-FR" sz="2800" b="1" kern="0" smtClean="0">
                <a:solidFill>
                  <a:srgbClr val="C00000"/>
                </a:solidFill>
              </a:rPr>
              <a:t>21% </a:t>
            </a:r>
            <a:r>
              <a:rPr lang="fr-FR" sz="2800" b="1" kern="0" smtClean="0">
                <a:solidFill>
                  <a:schemeClr val="tx1"/>
                </a:solidFill>
              </a:rPr>
              <a:t>O2</a:t>
            </a:r>
          </a:p>
          <a:p>
            <a:pPr marL="601663" indent="-514350">
              <a:lnSpc>
                <a:spcPct val="100000"/>
              </a:lnSpc>
              <a:buFont typeface="+mj-lt"/>
              <a:buAutoNum type="alphaUcPeriod"/>
            </a:pPr>
            <a:r>
              <a:rPr lang="fr-FR" sz="2800" b="1" kern="0" smtClean="0">
                <a:solidFill>
                  <a:schemeClr val="tx1"/>
                </a:solidFill>
              </a:rPr>
              <a:t>78,1% N2</a:t>
            </a:r>
            <a:r>
              <a:rPr lang="fr-FR" sz="2800" kern="0" smtClean="0">
                <a:solidFill>
                  <a:schemeClr val="tx1"/>
                </a:solidFill>
              </a:rPr>
              <a:t>, </a:t>
            </a:r>
            <a:br>
              <a:rPr lang="fr-FR" sz="2800" kern="0" smtClean="0">
                <a:solidFill>
                  <a:schemeClr val="tx1"/>
                </a:solidFill>
              </a:rPr>
            </a:br>
            <a:r>
              <a:rPr lang="fr-FR" sz="2800" b="1" kern="0" smtClean="0">
                <a:solidFill>
                  <a:srgbClr val="C00000"/>
                </a:solidFill>
              </a:rPr>
              <a:t>20,95%</a:t>
            </a:r>
            <a:r>
              <a:rPr lang="fr-FR" sz="2800" b="1" kern="0" smtClean="0">
                <a:solidFill>
                  <a:schemeClr val="tx1"/>
                </a:solidFill>
              </a:rPr>
              <a:t> O2</a:t>
            </a:r>
          </a:p>
          <a:p>
            <a:pPr marL="87313" indent="0">
              <a:lnSpc>
                <a:spcPct val="100000"/>
              </a:lnSpc>
              <a:buNone/>
            </a:pPr>
            <a:r>
              <a:rPr lang="fr-FR" sz="2800" kern="0" smtClean="0">
                <a:solidFill>
                  <a:schemeClr val="tx1"/>
                </a:solidFill>
              </a:rPr>
              <a:t>	  0,9</a:t>
            </a:r>
            <a:r>
              <a:rPr lang="fr-FR" sz="2800" kern="0">
                <a:solidFill>
                  <a:schemeClr val="tx1"/>
                </a:solidFill>
              </a:rPr>
              <a:t>% Argon</a:t>
            </a:r>
            <a:r>
              <a:rPr lang="fr-FR" sz="2800" b="1" kern="0" smtClean="0">
                <a:solidFill>
                  <a:schemeClr val="tx1"/>
                </a:solidFill>
              </a:rPr>
              <a:t/>
            </a:r>
            <a:br>
              <a:rPr lang="fr-FR" sz="2800" b="1" kern="0" smtClean="0">
                <a:solidFill>
                  <a:schemeClr val="tx1"/>
                </a:solidFill>
              </a:rPr>
            </a:br>
            <a:r>
              <a:rPr lang="fr-FR" sz="2800" b="1" kern="0" smtClean="0">
                <a:solidFill>
                  <a:schemeClr val="tx1"/>
                </a:solidFill>
              </a:rPr>
              <a:t>      </a:t>
            </a:r>
            <a:r>
              <a:rPr lang="fr-FR" sz="2800" b="1" kern="0" smtClean="0">
                <a:solidFill>
                  <a:srgbClr val="C00000"/>
                </a:solidFill>
              </a:rPr>
              <a:t>0,04%</a:t>
            </a:r>
            <a:r>
              <a:rPr lang="fr-FR" sz="2800" b="1" kern="0" smtClean="0">
                <a:solidFill>
                  <a:schemeClr val="tx1"/>
                </a:solidFill>
              </a:rPr>
              <a:t> CO2</a:t>
            </a:r>
            <a:br>
              <a:rPr lang="fr-FR" sz="2800" b="1" kern="0" smtClean="0">
                <a:solidFill>
                  <a:schemeClr val="tx1"/>
                </a:solidFill>
              </a:rPr>
            </a:br>
            <a:r>
              <a:rPr lang="fr-FR" sz="2800" kern="0" smtClean="0">
                <a:solidFill>
                  <a:schemeClr val="tx1"/>
                </a:solidFill>
              </a:rPr>
              <a:t>et des </a:t>
            </a:r>
            <a:r>
              <a:rPr lang="fr-FR" sz="2400" kern="0" smtClean="0">
                <a:solidFill>
                  <a:schemeClr val="tx1"/>
                </a:solidFill>
              </a:rPr>
              <a:t>traces de gaz rares</a:t>
            </a:r>
          </a:p>
          <a:p>
            <a:endParaRPr lang="fr-FR" kern="0"/>
          </a:p>
        </p:txBody>
      </p:sp>
      <p:sp>
        <p:nvSpPr>
          <p:cNvPr id="9" name="Accolade ouvrante 8"/>
          <p:cNvSpPr/>
          <p:nvPr/>
        </p:nvSpPr>
        <p:spPr bwMode="auto">
          <a:xfrm>
            <a:off x="1367904" y="1266560"/>
            <a:ext cx="216024" cy="1505165"/>
          </a:xfrm>
          <a:prstGeom prst="leftBrace">
            <a:avLst/>
          </a:prstGeom>
          <a:noFill/>
          <a:ln w="9525" cap="flat" cmpd="sng" algn="ctr">
            <a:solidFill>
              <a:schemeClr val="tx1"/>
            </a:solidFill>
            <a:prstDash val="solid"/>
            <a:round/>
            <a:headEnd type="none" w="med" len="med"/>
            <a:tailEnd type="none" w="med" len="med"/>
          </a:ln>
          <a:effectLst/>
          <a:extLst/>
        </p:spPr>
        <p:txBody>
          <a:bodyPr rtlCol="0" anchor="ctr"/>
          <a:lstStyle/>
          <a:p>
            <a:pPr algn="ctr"/>
            <a:endParaRPr lang="fr-FR"/>
          </a:p>
        </p:txBody>
      </p:sp>
      <p:grpSp>
        <p:nvGrpSpPr>
          <p:cNvPr id="50" name="Groupe 49"/>
          <p:cNvGrpSpPr/>
          <p:nvPr/>
        </p:nvGrpSpPr>
        <p:grpSpPr>
          <a:xfrm>
            <a:off x="327108" y="2008682"/>
            <a:ext cx="4126694" cy="3145387"/>
            <a:chOff x="327108" y="2008682"/>
            <a:chExt cx="4126694" cy="3145387"/>
          </a:xfrm>
        </p:grpSpPr>
        <p:sp>
          <p:nvSpPr>
            <p:cNvPr id="8" name="ZoneTexte 7"/>
            <p:cNvSpPr txBox="1"/>
            <p:nvPr/>
          </p:nvSpPr>
          <p:spPr>
            <a:xfrm>
              <a:off x="327108" y="3859484"/>
              <a:ext cx="4126694" cy="1294585"/>
            </a:xfrm>
            <a:prstGeom prst="rect">
              <a:avLst/>
            </a:prstGeom>
            <a:noFill/>
          </p:spPr>
          <p:txBody>
            <a:bodyPr wrap="square" rtlCol="0">
              <a:spAutoFit/>
            </a:bodyPr>
            <a:lstStyle/>
            <a:p>
              <a:pPr algn="l"/>
              <a:r>
                <a:rPr lang="fr-FR" sz="2800" smtClean="0"/>
                <a:t>Autre </a:t>
              </a:r>
              <a:r>
                <a:rPr lang="fr-FR" sz="2800" b="1" smtClean="0">
                  <a:solidFill>
                    <a:srgbClr val="C00000"/>
                  </a:solidFill>
                </a:rPr>
                <a:t>intérêt</a:t>
              </a:r>
              <a:r>
                <a:rPr lang="fr-FR" sz="2800" smtClean="0">
                  <a:solidFill>
                    <a:srgbClr val="C00000"/>
                  </a:solidFill>
                </a:rPr>
                <a:t> </a:t>
              </a:r>
              <a:r>
                <a:rPr lang="fr-FR" sz="2800" smtClean="0"/>
                <a:t>d’utiliser l’une ou l’autre approximation ?</a:t>
              </a:r>
              <a:endParaRPr lang="fr-FR" sz="2800"/>
            </a:p>
          </p:txBody>
        </p:sp>
        <p:sp>
          <p:nvSpPr>
            <p:cNvPr id="42" name="Forme libre 41"/>
            <p:cNvSpPr/>
            <p:nvPr/>
          </p:nvSpPr>
          <p:spPr bwMode="auto">
            <a:xfrm>
              <a:off x="854439" y="2008682"/>
              <a:ext cx="369449" cy="1850802"/>
            </a:xfrm>
            <a:custGeom>
              <a:avLst/>
              <a:gdLst>
                <a:gd name="connsiteX0" fmla="*/ 0 w 614597"/>
                <a:gd name="connsiteY0" fmla="*/ 1528997 h 1528997"/>
                <a:gd name="connsiteX1" fmla="*/ 0 w 614597"/>
                <a:gd name="connsiteY1" fmla="*/ 0 h 1528997"/>
                <a:gd name="connsiteX2" fmla="*/ 614597 w 614597"/>
                <a:gd name="connsiteY2" fmla="*/ 0 h 1528997"/>
              </a:gdLst>
              <a:ahLst/>
              <a:cxnLst>
                <a:cxn ang="0">
                  <a:pos x="connsiteX0" y="connsiteY0"/>
                </a:cxn>
                <a:cxn ang="0">
                  <a:pos x="connsiteX1" y="connsiteY1"/>
                </a:cxn>
                <a:cxn ang="0">
                  <a:pos x="connsiteX2" y="connsiteY2"/>
                </a:cxn>
              </a:cxnLst>
              <a:rect l="l" t="t" r="r" b="b"/>
              <a:pathLst>
                <a:path w="614597" h="1528997">
                  <a:moveTo>
                    <a:pt x="0" y="1528997"/>
                  </a:moveTo>
                  <a:lnTo>
                    <a:pt x="0" y="0"/>
                  </a:lnTo>
                  <a:lnTo>
                    <a:pt x="614597" y="0"/>
                  </a:lnTo>
                </a:path>
              </a:pathLst>
            </a:custGeom>
            <a:noFill/>
            <a:ln w="28575" cap="flat" cmpd="sng" algn="ctr">
              <a:solidFill>
                <a:schemeClr val="tx1"/>
              </a:solidFill>
              <a:prstDash val="solid"/>
              <a:round/>
              <a:headEnd type="none" w="med" len="med"/>
              <a:tailEnd type="triangle" w="med" len="med"/>
            </a:ln>
            <a:effectLst/>
            <a:extLst/>
          </p:spPr>
          <p:txBody>
            <a:bodyPr rtlCol="0" anchor="ctr"/>
            <a:lstStyle/>
            <a:p>
              <a:pPr algn="ctr"/>
              <a:endParaRPr lang="fr-FR"/>
            </a:p>
          </p:txBody>
        </p:sp>
      </p:grpSp>
      <p:sp>
        <p:nvSpPr>
          <p:cNvPr id="43" name="ZoneTexte 42"/>
          <p:cNvSpPr txBox="1"/>
          <p:nvPr/>
        </p:nvSpPr>
        <p:spPr>
          <a:xfrm>
            <a:off x="2976965" y="4726913"/>
            <a:ext cx="6455835" cy="493084"/>
          </a:xfrm>
          <a:prstGeom prst="rect">
            <a:avLst/>
          </a:prstGeom>
          <a:noFill/>
        </p:spPr>
        <p:txBody>
          <a:bodyPr wrap="square" rtlCol="0">
            <a:spAutoFit/>
          </a:bodyPr>
          <a:lstStyle/>
          <a:p>
            <a:pPr algn="l"/>
            <a:r>
              <a:rPr lang="fr-FR" sz="2800"/>
              <a:t>p</a:t>
            </a:r>
            <a:r>
              <a:rPr lang="fr-FR" sz="2800" smtClean="0"/>
              <a:t>récaution par excès / défaut</a:t>
            </a:r>
            <a:endParaRPr lang="fr-FR" sz="2800"/>
          </a:p>
        </p:txBody>
      </p:sp>
      <p:sp>
        <p:nvSpPr>
          <p:cNvPr id="44" name="ZoneTexte 43"/>
          <p:cNvSpPr txBox="1"/>
          <p:nvPr/>
        </p:nvSpPr>
        <p:spPr>
          <a:xfrm>
            <a:off x="327108" y="5255345"/>
            <a:ext cx="6225372" cy="893834"/>
          </a:xfrm>
          <a:prstGeom prst="rect">
            <a:avLst/>
          </a:prstGeom>
          <a:noFill/>
        </p:spPr>
        <p:txBody>
          <a:bodyPr wrap="square" rtlCol="0">
            <a:spAutoFit/>
          </a:bodyPr>
          <a:lstStyle/>
          <a:p>
            <a:pPr algn="l"/>
            <a:r>
              <a:rPr lang="fr-FR" sz="2800" b="1" smtClean="0">
                <a:solidFill>
                  <a:srgbClr val="C00000"/>
                </a:solidFill>
              </a:rPr>
              <a:t>Rôles </a:t>
            </a:r>
            <a:r>
              <a:rPr lang="fr-FR" sz="2800" smtClean="0"/>
              <a:t>physiologiques</a:t>
            </a:r>
            <a:r>
              <a:rPr lang="fr-FR" sz="2800" b="1" smtClean="0"/>
              <a:t> </a:t>
            </a:r>
            <a:r>
              <a:rPr lang="fr-FR" sz="2800" smtClean="0"/>
              <a:t>constituants :</a:t>
            </a:r>
          </a:p>
          <a:p>
            <a:pPr lvl="1" algn="l"/>
            <a:r>
              <a:rPr lang="fr-FR" sz="2800" b="1" smtClean="0"/>
              <a:t>N2</a:t>
            </a:r>
            <a:r>
              <a:rPr lang="fr-FR" sz="2800" smtClean="0"/>
              <a:t> ?</a:t>
            </a:r>
            <a:endParaRPr lang="fr-FR" sz="2800"/>
          </a:p>
        </p:txBody>
      </p:sp>
      <p:sp>
        <p:nvSpPr>
          <p:cNvPr id="45" name="ZoneTexte 44"/>
          <p:cNvSpPr txBox="1"/>
          <p:nvPr/>
        </p:nvSpPr>
        <p:spPr>
          <a:xfrm>
            <a:off x="839295" y="6362556"/>
            <a:ext cx="1352591" cy="493084"/>
          </a:xfrm>
          <a:prstGeom prst="rect">
            <a:avLst/>
          </a:prstGeom>
          <a:noFill/>
        </p:spPr>
        <p:txBody>
          <a:bodyPr wrap="square" rtlCol="0">
            <a:spAutoFit/>
          </a:bodyPr>
          <a:lstStyle/>
          <a:p>
            <a:pPr algn="l"/>
            <a:r>
              <a:rPr lang="fr-FR" sz="2800" smtClean="0"/>
              <a:t>aucun</a:t>
            </a:r>
            <a:endParaRPr lang="fr-FR" sz="2800"/>
          </a:p>
        </p:txBody>
      </p:sp>
      <p:sp>
        <p:nvSpPr>
          <p:cNvPr id="46" name="ZoneTexte 45"/>
          <p:cNvSpPr txBox="1"/>
          <p:nvPr/>
        </p:nvSpPr>
        <p:spPr>
          <a:xfrm>
            <a:off x="3917273" y="5630639"/>
            <a:ext cx="1352591" cy="493084"/>
          </a:xfrm>
          <a:prstGeom prst="rect">
            <a:avLst/>
          </a:prstGeom>
          <a:noFill/>
        </p:spPr>
        <p:txBody>
          <a:bodyPr wrap="square" rtlCol="0">
            <a:spAutoFit/>
          </a:bodyPr>
          <a:lstStyle/>
          <a:p>
            <a:pPr algn="l"/>
            <a:r>
              <a:rPr lang="fr-FR" sz="2800" b="1" smtClean="0"/>
              <a:t>O2 ?</a:t>
            </a:r>
            <a:endParaRPr lang="fr-FR" sz="2800"/>
          </a:p>
        </p:txBody>
      </p:sp>
      <p:sp>
        <p:nvSpPr>
          <p:cNvPr id="47" name="ZoneTexte 46"/>
          <p:cNvSpPr txBox="1"/>
          <p:nvPr/>
        </p:nvSpPr>
        <p:spPr>
          <a:xfrm>
            <a:off x="3890356" y="6085530"/>
            <a:ext cx="2345083" cy="893834"/>
          </a:xfrm>
          <a:prstGeom prst="rect">
            <a:avLst/>
          </a:prstGeom>
          <a:noFill/>
        </p:spPr>
        <p:txBody>
          <a:bodyPr wrap="square" rtlCol="0">
            <a:spAutoFit/>
          </a:bodyPr>
          <a:lstStyle/>
          <a:p>
            <a:pPr algn="l"/>
            <a:r>
              <a:rPr lang="fr-FR" sz="2800" b="1" smtClean="0">
                <a:solidFill>
                  <a:srgbClr val="C00000"/>
                </a:solidFill>
              </a:rPr>
              <a:t>carburant</a:t>
            </a:r>
            <a:r>
              <a:rPr lang="fr-FR" sz="2800" smtClean="0"/>
              <a:t> métabolisme</a:t>
            </a:r>
            <a:endParaRPr lang="fr-FR" sz="2800"/>
          </a:p>
        </p:txBody>
      </p:sp>
      <p:sp>
        <p:nvSpPr>
          <p:cNvPr id="48" name="ZoneTexte 47"/>
          <p:cNvSpPr txBox="1"/>
          <p:nvPr/>
        </p:nvSpPr>
        <p:spPr>
          <a:xfrm>
            <a:off x="6833930" y="5630639"/>
            <a:ext cx="1352591" cy="493084"/>
          </a:xfrm>
          <a:prstGeom prst="rect">
            <a:avLst/>
          </a:prstGeom>
          <a:noFill/>
        </p:spPr>
        <p:txBody>
          <a:bodyPr wrap="square" rtlCol="0">
            <a:spAutoFit/>
          </a:bodyPr>
          <a:lstStyle/>
          <a:p>
            <a:pPr algn="l"/>
            <a:r>
              <a:rPr lang="fr-FR" sz="2800" b="1" smtClean="0"/>
              <a:t>CO2 ?</a:t>
            </a:r>
            <a:endParaRPr lang="fr-FR" sz="2800"/>
          </a:p>
        </p:txBody>
      </p:sp>
      <p:sp>
        <p:nvSpPr>
          <p:cNvPr id="49" name="ZoneTexte 48"/>
          <p:cNvSpPr txBox="1"/>
          <p:nvPr/>
        </p:nvSpPr>
        <p:spPr>
          <a:xfrm>
            <a:off x="6840512" y="6077794"/>
            <a:ext cx="3384375" cy="893834"/>
          </a:xfrm>
          <a:prstGeom prst="rect">
            <a:avLst/>
          </a:prstGeom>
          <a:noFill/>
        </p:spPr>
        <p:txBody>
          <a:bodyPr wrap="square" rtlCol="0">
            <a:spAutoFit/>
          </a:bodyPr>
          <a:lstStyle/>
          <a:p>
            <a:pPr algn="l"/>
            <a:r>
              <a:rPr lang="fr-FR" sz="2800" b="1" smtClean="0">
                <a:solidFill>
                  <a:srgbClr val="C00000"/>
                </a:solidFill>
              </a:rPr>
              <a:t>produit </a:t>
            </a:r>
            <a:r>
              <a:rPr lang="fr-FR" sz="2800" smtClean="0"/>
              <a:t>combustion</a:t>
            </a:r>
            <a:br>
              <a:rPr lang="fr-FR" sz="2800" smtClean="0"/>
            </a:br>
            <a:r>
              <a:rPr lang="fr-FR" sz="2800" smtClean="0"/>
              <a:t>métabolisme</a:t>
            </a:r>
            <a:endParaRPr lang="fr-FR" sz="2800"/>
          </a:p>
        </p:txBody>
      </p:sp>
      <p:sp>
        <p:nvSpPr>
          <p:cNvPr id="18" name="Espace réservé du pied de page 3"/>
          <p:cNvSpPr txBox="1">
            <a:spLocks/>
          </p:cNvSpPr>
          <p:nvPr/>
        </p:nvSpPr>
        <p:spPr bwMode="auto">
          <a:xfrm>
            <a:off x="215776" y="7204362"/>
            <a:ext cx="5834063" cy="328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400" i="1" kern="1200">
                <a:solidFill>
                  <a:srgbClr val="000000"/>
                </a:solidFill>
                <a:latin typeface="Arial" charset="0"/>
                <a:ea typeface="SimSun" pitchFamily="2" charset="-122"/>
                <a:cs typeface="+mn-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SimSun" pitchFamily="2" charset="-122"/>
                <a:cs typeface="+mn-cs"/>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SimSun" pitchFamily="2" charset="-122"/>
                <a:cs typeface="+mn-cs"/>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SimSun" pitchFamily="2" charset="-122"/>
                <a:cs typeface="+mn-cs"/>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SimSun" pitchFamily="2" charset="-122"/>
                <a:cs typeface="+mn-cs"/>
              </a:defRPr>
            </a:lvl5pPr>
            <a:lvl6pPr marL="2286000" algn="l" defTabSz="914400" rtl="0" eaLnBrk="1" latinLnBrk="0" hangingPunct="1">
              <a:defRPr kern="1200">
                <a:solidFill>
                  <a:schemeClr val="tx1"/>
                </a:solidFill>
                <a:latin typeface="Arial" charset="0"/>
                <a:ea typeface="SimSun" pitchFamily="2" charset="-122"/>
                <a:cs typeface="+mn-cs"/>
              </a:defRPr>
            </a:lvl6pPr>
            <a:lvl7pPr marL="2743200" algn="l" defTabSz="914400" rtl="0" eaLnBrk="1" latinLnBrk="0" hangingPunct="1">
              <a:defRPr kern="1200">
                <a:solidFill>
                  <a:schemeClr val="tx1"/>
                </a:solidFill>
                <a:latin typeface="Arial" charset="0"/>
                <a:ea typeface="SimSun" pitchFamily="2" charset="-122"/>
                <a:cs typeface="+mn-cs"/>
              </a:defRPr>
            </a:lvl7pPr>
            <a:lvl8pPr marL="3200400" algn="l" defTabSz="914400" rtl="0" eaLnBrk="1" latinLnBrk="0" hangingPunct="1">
              <a:defRPr kern="1200">
                <a:solidFill>
                  <a:schemeClr val="tx1"/>
                </a:solidFill>
                <a:latin typeface="Arial" charset="0"/>
                <a:ea typeface="SimSun" pitchFamily="2" charset="-122"/>
                <a:cs typeface="+mn-cs"/>
              </a:defRPr>
            </a:lvl8pPr>
            <a:lvl9pPr marL="3657600" algn="l" defTabSz="914400" rtl="0" eaLnBrk="1" latinLnBrk="0" hangingPunct="1">
              <a:defRPr kern="1200">
                <a:solidFill>
                  <a:schemeClr val="tx1"/>
                </a:solidFill>
                <a:latin typeface="Arial" charset="0"/>
                <a:ea typeface="SimSun" pitchFamily="2" charset="-122"/>
                <a:cs typeface="+mn-cs"/>
              </a:defRPr>
            </a:lvl9pPr>
          </a:lstStyle>
          <a:p>
            <a:pPr>
              <a:defRPr/>
            </a:pPr>
            <a:r>
              <a:rPr lang="fr-FR" smtClean="0"/>
              <a:t>anatomie-physiologie N2 -2020</a:t>
            </a:r>
            <a:endParaRPr lang="fr-FR" dirty="0"/>
          </a:p>
        </p:txBody>
      </p:sp>
    </p:spTree>
    <p:extLst>
      <p:ext uri="{BB962C8B-B14F-4D97-AF65-F5344CB8AC3E}">
        <p14:creationId xmlns:p14="http://schemas.microsoft.com/office/powerpoint/2010/main" val="279541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uiExpand="1" build="p"/>
      <p:bldP spid="9" grpId="0" animBg="1"/>
      <p:bldP spid="43" grpId="0"/>
      <p:bldP spid="44" grpId="0"/>
      <p:bldP spid="45" grpId="0"/>
      <p:bldP spid="46" grpId="0"/>
      <p:bldP spid="47" grpId="0"/>
      <p:bldP spid="48"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Anatomie </a:t>
            </a:r>
            <a:r>
              <a:rPr lang="fr-FR" smtClean="0">
                <a:solidFill>
                  <a:srgbClr val="C00000"/>
                </a:solidFill>
              </a:rPr>
              <a:t>appareil respiratoire</a:t>
            </a:r>
            <a:endParaRPr lang="fr-FR">
              <a:solidFill>
                <a:srgbClr val="C00000"/>
              </a:solidFill>
            </a:endParaRPr>
          </a:p>
        </p:txBody>
      </p:sp>
      <p:pic>
        <p:nvPicPr>
          <p:cNvPr id="6" name="Espace réservé du conten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5253" y="1566174"/>
            <a:ext cx="4275851" cy="4968552"/>
          </a:xfrm>
        </p:spPr>
      </p:pic>
      <p:sp>
        <p:nvSpPr>
          <p:cNvPr id="4" name="Espace réservé du numéro de diapositive 3"/>
          <p:cNvSpPr>
            <a:spLocks noGrp="1"/>
          </p:cNvSpPr>
          <p:nvPr>
            <p:ph type="sldNum" idx="11"/>
          </p:nvPr>
        </p:nvSpPr>
        <p:spPr/>
        <p:txBody>
          <a:bodyPr/>
          <a:lstStyle/>
          <a:p>
            <a:pPr>
              <a:defRPr/>
            </a:pPr>
            <a:fld id="{33AFE634-7499-4E13-930E-8048A26A994D}" type="slidenum">
              <a:rPr lang="fr-FR" smtClean="0"/>
              <a:pPr>
                <a:defRPr/>
              </a:pPr>
              <a:t>4</a:t>
            </a:fld>
            <a:endParaRPr lang="fr-FR"/>
          </a:p>
        </p:txBody>
      </p:sp>
      <p:grpSp>
        <p:nvGrpSpPr>
          <p:cNvPr id="13" name="Groupe 12"/>
          <p:cNvGrpSpPr/>
          <p:nvPr/>
        </p:nvGrpSpPr>
        <p:grpSpPr>
          <a:xfrm>
            <a:off x="-359002" y="2574286"/>
            <a:ext cx="4383280" cy="865237"/>
            <a:chOff x="-135056" y="2159086"/>
            <a:chExt cx="4383280" cy="865237"/>
          </a:xfrm>
        </p:grpSpPr>
        <p:sp>
          <p:nvSpPr>
            <p:cNvPr id="8" name="Ellipse 7"/>
            <p:cNvSpPr/>
            <p:nvPr/>
          </p:nvSpPr>
          <p:spPr bwMode="auto">
            <a:xfrm>
              <a:off x="3816176" y="2699717"/>
              <a:ext cx="432048" cy="216024"/>
            </a:xfrm>
            <a:prstGeom prst="ellipse">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fr-FR" sz="1800" b="0" i="0" u="none" strike="noStrike" cap="none" normalizeH="0" baseline="0" smtClean="0">
                <a:ln>
                  <a:noFill/>
                </a:ln>
                <a:effectLst/>
                <a:latin typeface="Arial" charset="0"/>
                <a:ea typeface="SimSun" pitchFamily="2" charset="-122"/>
              </a:endParaRPr>
            </a:p>
          </p:txBody>
        </p:sp>
        <p:cxnSp>
          <p:nvCxnSpPr>
            <p:cNvPr id="10" name="Connecteur droit avec flèche 9"/>
            <p:cNvCxnSpPr/>
            <p:nvPr/>
          </p:nvCxnSpPr>
          <p:spPr bwMode="auto">
            <a:xfrm>
              <a:off x="2059688" y="2483693"/>
              <a:ext cx="1656184" cy="216024"/>
            </a:xfrm>
            <a:prstGeom prst="straightConnector1">
              <a:avLst/>
            </a:prstGeom>
            <a:solidFill>
              <a:srgbClr val="F0FF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 name="ZoneTexte 11"/>
            <p:cNvSpPr txBox="1"/>
            <p:nvPr/>
          </p:nvSpPr>
          <p:spPr>
            <a:xfrm>
              <a:off x="-135056" y="2159086"/>
              <a:ext cx="2194744" cy="865237"/>
            </a:xfrm>
            <a:prstGeom prst="rect">
              <a:avLst/>
            </a:prstGeom>
            <a:noFill/>
          </p:spPr>
          <p:txBody>
            <a:bodyPr wrap="square" rtlCol="0">
              <a:spAutoFit/>
            </a:bodyPr>
            <a:lstStyle/>
            <a:p>
              <a:pPr algn="r"/>
              <a:r>
                <a:rPr lang="fr-FR" smtClean="0"/>
                <a:t>clapet à ne pas fermer lors remontée</a:t>
              </a:r>
              <a:endParaRPr lang="fr-FR"/>
            </a:p>
          </p:txBody>
        </p:sp>
      </p:grpSp>
      <p:sp>
        <p:nvSpPr>
          <p:cNvPr id="15" name="Rectangle 14"/>
          <p:cNvSpPr/>
          <p:nvPr/>
        </p:nvSpPr>
        <p:spPr bwMode="auto">
          <a:xfrm>
            <a:off x="1439912" y="6300117"/>
            <a:ext cx="3096344" cy="432048"/>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fr-FR" sz="1800" b="0" i="0" u="none" strike="noStrike" cap="none" normalizeH="0" baseline="0" smtClean="0">
              <a:ln>
                <a:noFill/>
              </a:ln>
              <a:effectLst/>
              <a:latin typeface="Arial" charset="0"/>
              <a:ea typeface="SimSun" pitchFamily="2" charset="-122"/>
            </a:endParaRPr>
          </a:p>
        </p:txBody>
      </p:sp>
      <p:grpSp>
        <p:nvGrpSpPr>
          <p:cNvPr id="29" name="Groupe 28"/>
          <p:cNvGrpSpPr/>
          <p:nvPr/>
        </p:nvGrpSpPr>
        <p:grpSpPr>
          <a:xfrm>
            <a:off x="6068994" y="1324417"/>
            <a:ext cx="3221981" cy="2331490"/>
            <a:chOff x="6068994" y="1324417"/>
            <a:chExt cx="3221981" cy="2331490"/>
          </a:xfrm>
        </p:grpSpPr>
        <p:pic>
          <p:nvPicPr>
            <p:cNvPr id="14" name="Image 13"/>
            <p:cNvPicPr>
              <a:picLocks noChangeAspect="1"/>
            </p:cNvPicPr>
            <p:nvPr/>
          </p:nvPicPr>
          <p:blipFill>
            <a:blip r:embed="rId3"/>
            <a:stretch>
              <a:fillRect/>
            </a:stretch>
          </p:blipFill>
          <p:spPr>
            <a:xfrm>
              <a:off x="7251832" y="1324417"/>
              <a:ext cx="2039143" cy="1898512"/>
            </a:xfrm>
            <a:prstGeom prst="rect">
              <a:avLst/>
            </a:prstGeom>
            <a:noFill/>
          </p:spPr>
        </p:pic>
        <p:grpSp>
          <p:nvGrpSpPr>
            <p:cNvPr id="16" name="Groupe 15"/>
            <p:cNvGrpSpPr/>
            <p:nvPr/>
          </p:nvGrpSpPr>
          <p:grpSpPr>
            <a:xfrm>
              <a:off x="6068994" y="2699718"/>
              <a:ext cx="1059550" cy="956189"/>
              <a:chOff x="3964893" y="1852470"/>
              <a:chExt cx="1059550" cy="956189"/>
            </a:xfrm>
          </p:grpSpPr>
          <p:sp>
            <p:nvSpPr>
              <p:cNvPr id="17" name="Ellipse 16"/>
              <p:cNvSpPr/>
              <p:nvPr/>
            </p:nvSpPr>
            <p:spPr bwMode="auto">
              <a:xfrm>
                <a:off x="3964893" y="2592635"/>
                <a:ext cx="261621" cy="216024"/>
              </a:xfrm>
              <a:prstGeom prst="ellipse">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fr-FR" sz="1800" b="0" i="0" u="none" strike="noStrike" cap="none" normalizeH="0" baseline="0" smtClean="0">
                  <a:ln>
                    <a:noFill/>
                  </a:ln>
                  <a:effectLst/>
                  <a:latin typeface="Arial" charset="0"/>
                  <a:ea typeface="SimSun" pitchFamily="2" charset="-122"/>
                </a:endParaRPr>
              </a:p>
            </p:txBody>
          </p:sp>
          <p:cxnSp>
            <p:nvCxnSpPr>
              <p:cNvPr id="18" name="Connecteur droit avec flèche 17"/>
              <p:cNvCxnSpPr>
                <a:endCxn id="17" idx="7"/>
              </p:cNvCxnSpPr>
              <p:nvPr/>
            </p:nvCxnSpPr>
            <p:spPr bwMode="auto">
              <a:xfrm flipH="1">
                <a:off x="4188200" y="1852470"/>
                <a:ext cx="836243" cy="771801"/>
              </a:xfrm>
              <a:prstGeom prst="straightConnector1">
                <a:avLst/>
              </a:prstGeom>
              <a:solidFill>
                <a:srgbClr val="F0FF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sp>
        <p:nvSpPr>
          <p:cNvPr id="22" name="ZoneTexte 21"/>
          <p:cNvSpPr txBox="1"/>
          <p:nvPr/>
        </p:nvSpPr>
        <p:spPr>
          <a:xfrm>
            <a:off x="7122321" y="3330941"/>
            <a:ext cx="2958303" cy="951030"/>
          </a:xfrm>
          <a:prstGeom prst="rect">
            <a:avLst/>
          </a:prstGeom>
          <a:noFill/>
        </p:spPr>
        <p:txBody>
          <a:bodyPr wrap="square" rtlCol="0">
            <a:spAutoFit/>
          </a:bodyPr>
          <a:lstStyle/>
          <a:p>
            <a:pPr algn="l"/>
            <a:r>
              <a:rPr lang="fr-FR" sz="2000" smtClean="0"/>
              <a:t>possibilité </a:t>
            </a:r>
            <a:r>
              <a:rPr lang="fr-FR" sz="2000" b="1" smtClean="0">
                <a:solidFill>
                  <a:srgbClr val="C00000"/>
                </a:solidFill>
              </a:rPr>
              <a:t>échanges O2, N2, CO2</a:t>
            </a:r>
            <a:r>
              <a:rPr lang="fr-FR" sz="2000" smtClean="0"/>
              <a:t> avec capillaires pulmonaires</a:t>
            </a:r>
            <a:endParaRPr lang="fr-FR" sz="2000"/>
          </a:p>
        </p:txBody>
      </p:sp>
      <p:sp>
        <p:nvSpPr>
          <p:cNvPr id="27" name="ZoneTexte 26"/>
          <p:cNvSpPr txBox="1"/>
          <p:nvPr/>
        </p:nvSpPr>
        <p:spPr>
          <a:xfrm>
            <a:off x="7150092" y="4281971"/>
            <a:ext cx="2736868" cy="951030"/>
          </a:xfrm>
          <a:prstGeom prst="rect">
            <a:avLst/>
          </a:prstGeom>
          <a:noFill/>
        </p:spPr>
        <p:txBody>
          <a:bodyPr wrap="square" rtlCol="0">
            <a:spAutoFit/>
          </a:bodyPr>
          <a:lstStyle/>
          <a:p>
            <a:pPr algn="l"/>
            <a:r>
              <a:rPr lang="fr-FR" sz="2000" smtClean="0"/>
              <a:t>= passage </a:t>
            </a:r>
            <a:br>
              <a:rPr lang="fr-FR" sz="2000" smtClean="0"/>
            </a:br>
            <a:r>
              <a:rPr lang="fr-FR" sz="2000" smtClean="0"/>
              <a:t>forme gazeuse</a:t>
            </a:r>
            <a:br>
              <a:rPr lang="fr-FR" sz="2000" smtClean="0"/>
            </a:br>
            <a:r>
              <a:rPr lang="fr-FR" sz="2000" smtClean="0"/>
              <a:t> </a:t>
            </a:r>
            <a:r>
              <a:rPr lang="fr-FR" sz="2000" smtClean="0">
                <a:sym typeface="Symbol" panose="05050102010706020507" pitchFamily="18" charset="2"/>
              </a:rPr>
              <a:t> forme dissoute</a:t>
            </a:r>
            <a:endParaRPr lang="fr-FR" sz="2000"/>
          </a:p>
        </p:txBody>
      </p:sp>
      <p:sp>
        <p:nvSpPr>
          <p:cNvPr id="28" name="ZoneTexte 27"/>
          <p:cNvSpPr txBox="1"/>
          <p:nvPr/>
        </p:nvSpPr>
        <p:spPr>
          <a:xfrm>
            <a:off x="6554107" y="5609721"/>
            <a:ext cx="3166156" cy="1237262"/>
          </a:xfrm>
          <a:prstGeom prst="rect">
            <a:avLst/>
          </a:prstGeom>
          <a:noFill/>
        </p:spPr>
        <p:txBody>
          <a:bodyPr wrap="square" rtlCol="0">
            <a:spAutoFit/>
          </a:bodyPr>
          <a:lstStyle/>
          <a:p>
            <a:pPr algn="l"/>
            <a:r>
              <a:rPr lang="fr-FR" sz="2000" smtClean="0"/>
              <a:t>700 millions d’alvéoles</a:t>
            </a:r>
            <a:br>
              <a:rPr lang="fr-FR" sz="2000" smtClean="0"/>
            </a:br>
            <a:r>
              <a:rPr lang="fr-FR" sz="2000" smtClean="0"/>
              <a:t>=&gt; 150 à 200 m2</a:t>
            </a:r>
            <a:br>
              <a:rPr lang="fr-FR" sz="2000" smtClean="0"/>
            </a:br>
            <a:r>
              <a:rPr lang="fr-FR" sz="2000" smtClean="0"/>
              <a:t>de superficie d’échanges !</a:t>
            </a:r>
          </a:p>
          <a:p>
            <a:pPr algn="l"/>
            <a:r>
              <a:rPr lang="fr-FR" sz="2000" smtClean="0"/>
              <a:t>		</a:t>
            </a:r>
            <a:endParaRPr lang="fr-FR" sz="2000"/>
          </a:p>
        </p:txBody>
      </p:sp>
      <p:grpSp>
        <p:nvGrpSpPr>
          <p:cNvPr id="30" name="Groupe 29"/>
          <p:cNvGrpSpPr/>
          <p:nvPr/>
        </p:nvGrpSpPr>
        <p:grpSpPr>
          <a:xfrm>
            <a:off x="-579390" y="4708493"/>
            <a:ext cx="4383280" cy="756655"/>
            <a:chOff x="-135056" y="2159086"/>
            <a:chExt cx="4383280" cy="756655"/>
          </a:xfrm>
        </p:grpSpPr>
        <p:sp>
          <p:nvSpPr>
            <p:cNvPr id="31" name="Ellipse 30"/>
            <p:cNvSpPr/>
            <p:nvPr/>
          </p:nvSpPr>
          <p:spPr bwMode="auto">
            <a:xfrm>
              <a:off x="3816176" y="2699717"/>
              <a:ext cx="432048" cy="216024"/>
            </a:xfrm>
            <a:prstGeom prst="ellipse">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fr-FR" sz="1800" b="0" i="0" u="none" strike="noStrike" cap="none" normalizeH="0" baseline="0" smtClean="0">
                <a:ln>
                  <a:noFill/>
                </a:ln>
                <a:effectLst/>
                <a:latin typeface="Arial" charset="0"/>
                <a:ea typeface="SimSun" pitchFamily="2" charset="-122"/>
              </a:endParaRPr>
            </a:p>
          </p:txBody>
        </p:sp>
        <p:cxnSp>
          <p:nvCxnSpPr>
            <p:cNvPr id="32" name="Connecteur droit avec flèche 31"/>
            <p:cNvCxnSpPr>
              <a:stCxn id="33" idx="3"/>
            </p:cNvCxnSpPr>
            <p:nvPr/>
          </p:nvCxnSpPr>
          <p:spPr bwMode="auto">
            <a:xfrm>
              <a:off x="2318390" y="2462887"/>
              <a:ext cx="1397482" cy="236830"/>
            </a:xfrm>
            <a:prstGeom prst="straightConnector1">
              <a:avLst/>
            </a:prstGeom>
            <a:solidFill>
              <a:srgbClr val="F0FF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3" name="ZoneTexte 32"/>
            <p:cNvSpPr txBox="1"/>
            <p:nvPr/>
          </p:nvSpPr>
          <p:spPr>
            <a:xfrm>
              <a:off x="-135056" y="2159086"/>
              <a:ext cx="2453446" cy="607602"/>
            </a:xfrm>
            <a:prstGeom prst="rect">
              <a:avLst/>
            </a:prstGeom>
            <a:noFill/>
          </p:spPr>
          <p:txBody>
            <a:bodyPr wrap="square" rtlCol="0">
              <a:spAutoFit/>
            </a:bodyPr>
            <a:lstStyle/>
            <a:p>
              <a:pPr algn="r"/>
              <a:r>
                <a:rPr lang="fr-FR" smtClean="0"/>
                <a:t>bronchioles</a:t>
              </a:r>
              <a:br>
                <a:rPr lang="fr-FR" smtClean="0"/>
              </a:br>
              <a:r>
                <a:rPr lang="fr-FR" smtClean="0"/>
                <a:t>0,5 mm diamètre</a:t>
              </a:r>
              <a:endParaRPr lang="fr-FR"/>
            </a:p>
          </p:txBody>
        </p:sp>
      </p:grpSp>
    </p:spTree>
    <p:extLst>
      <p:ext uri="{BB962C8B-B14F-4D97-AF65-F5344CB8AC3E}">
        <p14:creationId xmlns:p14="http://schemas.microsoft.com/office/powerpoint/2010/main" val="138556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2423" y="177636"/>
            <a:ext cx="9858202" cy="718987"/>
          </a:xfrm>
        </p:spPr>
        <p:txBody>
          <a:bodyPr/>
          <a:lstStyle/>
          <a:p>
            <a:r>
              <a:rPr lang="fr-FR" smtClean="0"/>
              <a:t>Lois </a:t>
            </a:r>
            <a:r>
              <a:rPr lang="fr-FR" smtClean="0">
                <a:solidFill>
                  <a:srgbClr val="C00000"/>
                </a:solidFill>
              </a:rPr>
              <a:t>physiques</a:t>
            </a:r>
            <a:r>
              <a:rPr lang="fr-FR" smtClean="0"/>
              <a:t> impliquées dans échanges</a:t>
            </a:r>
            <a:endParaRPr lang="fr-FR"/>
          </a:p>
        </p:txBody>
      </p:sp>
      <p:sp>
        <p:nvSpPr>
          <p:cNvPr id="4" name="Espace réservé du numéro de diapositive 3"/>
          <p:cNvSpPr>
            <a:spLocks noGrp="1"/>
          </p:cNvSpPr>
          <p:nvPr>
            <p:ph type="sldNum" idx="11"/>
          </p:nvPr>
        </p:nvSpPr>
        <p:spPr/>
        <p:txBody>
          <a:bodyPr/>
          <a:lstStyle/>
          <a:p>
            <a:pPr>
              <a:defRPr/>
            </a:pPr>
            <a:fld id="{33AFE634-7499-4E13-930E-8048A26A994D}" type="slidenum">
              <a:rPr lang="fr-FR" smtClean="0"/>
              <a:pPr>
                <a:defRPr/>
              </a:pPr>
              <a:t>5</a:t>
            </a:fld>
            <a:endParaRPr lang="fr-FR"/>
          </a:p>
        </p:txBody>
      </p:sp>
      <p:sp>
        <p:nvSpPr>
          <p:cNvPr id="6" name="Espace réservé du contenu 2"/>
          <p:cNvSpPr txBox="1">
            <a:spLocks/>
          </p:cNvSpPr>
          <p:nvPr/>
        </p:nvSpPr>
        <p:spPr>
          <a:xfrm>
            <a:off x="0" y="3822355"/>
            <a:ext cx="1727944" cy="1177169"/>
          </a:xfrm>
          <a:prstGeom prst="rect">
            <a:avLst/>
          </a:prstGeom>
        </p:spPr>
        <p:txBody>
          <a:bodyPr/>
          <a:lstStyle>
            <a:lvl1pPr marL="363538" indent="-276225" algn="l" defTabSz="449263" rtl="0" eaLnBrk="0" fontAlgn="base" hangingPunct="0">
              <a:lnSpc>
                <a:spcPct val="93000"/>
              </a:lnSpc>
              <a:spcBef>
                <a:spcPct val="0"/>
              </a:spcBef>
              <a:spcAft>
                <a:spcPts val="850"/>
              </a:spcAft>
              <a:buClr>
                <a:srgbClr val="000000"/>
              </a:buClr>
              <a:buSzPct val="75000"/>
              <a:buFont typeface="Wingdings" pitchFamily="2" charset="2"/>
              <a:buChar char="q"/>
              <a:defRPr sz="3200">
                <a:solidFill>
                  <a:srgbClr val="000000"/>
                </a:solidFill>
                <a:latin typeface="+mn-lt"/>
                <a:ea typeface="+mn-ea"/>
                <a:cs typeface="+mn-cs"/>
              </a:defRPr>
            </a:lvl1pPr>
            <a:lvl2pPr marL="1001713" indent="-188913" algn="l" defTabSz="449263" rtl="0" eaLnBrk="0" fontAlgn="base" hangingPunct="0">
              <a:lnSpc>
                <a:spcPct val="93000"/>
              </a:lnSpc>
              <a:spcBef>
                <a:spcPct val="0"/>
              </a:spcBef>
              <a:spcAft>
                <a:spcPts val="1125"/>
              </a:spcAft>
              <a:buClr>
                <a:srgbClr val="000000"/>
              </a:buClr>
              <a:buSzPct val="75000"/>
              <a:buFont typeface="Wingdings" pitchFamily="2" charset="2"/>
              <a:buChar char="v"/>
              <a:defRPr sz="2800">
                <a:solidFill>
                  <a:srgbClr val="000000"/>
                </a:solidFill>
                <a:latin typeface="+mn-lt"/>
                <a:cs typeface="+mn-cs"/>
              </a:defRPr>
            </a:lvl2pPr>
            <a:lvl3pPr marL="1465263" indent="-284163" algn="l" defTabSz="449263" rtl="0" eaLnBrk="0" fontAlgn="base" hangingPunct="0">
              <a:lnSpc>
                <a:spcPct val="93000"/>
              </a:lnSpc>
              <a:spcBef>
                <a:spcPct val="0"/>
              </a:spcBef>
              <a:spcAft>
                <a:spcPts val="850"/>
              </a:spcAft>
              <a:buClr>
                <a:srgbClr val="000000"/>
              </a:buClr>
              <a:buSzPct val="100000"/>
              <a:buFont typeface="Wingdings" pitchFamily="2" charset="2"/>
              <a:buChar char="§"/>
              <a:defRPr sz="2400">
                <a:solidFill>
                  <a:srgbClr val="000000"/>
                </a:solidFill>
                <a:latin typeface="+mn-lt"/>
                <a:cs typeface="+mn-cs"/>
              </a:defRPr>
            </a:lvl3pPr>
            <a:lvl4pPr marL="2235200" indent="-261938" algn="l" defTabSz="449263" rtl="0" eaLnBrk="0" fontAlgn="base" hangingPunct="0">
              <a:lnSpc>
                <a:spcPct val="93000"/>
              </a:lnSpc>
              <a:spcBef>
                <a:spcPct val="0"/>
              </a:spcBef>
              <a:spcAft>
                <a:spcPts val="575"/>
              </a:spcAft>
              <a:buClr>
                <a:srgbClr val="000000"/>
              </a:buClr>
              <a:buSzPct val="100000"/>
              <a:buChar char="•"/>
              <a:defRPr sz="2000">
                <a:solidFill>
                  <a:srgbClr val="000000"/>
                </a:solidFill>
                <a:latin typeface="+mn-lt"/>
                <a:cs typeface="+mn-cs"/>
              </a:defRPr>
            </a:lvl4pPr>
            <a:lvl5pPr marL="2782888"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5pPr>
            <a:lvl6pPr marL="32400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6pPr>
            <a:lvl7pPr marL="36972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7pPr>
            <a:lvl8pPr marL="41544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8pPr>
            <a:lvl9pPr marL="46116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9pPr>
          </a:lstStyle>
          <a:p>
            <a:pPr marL="87313" indent="0">
              <a:buFont typeface="Wingdings" pitchFamily="2" charset="2"/>
              <a:buNone/>
            </a:pPr>
            <a:r>
              <a:rPr lang="fr-FR" b="1" kern="0" smtClean="0"/>
              <a:t>Henry :</a:t>
            </a:r>
            <a:r>
              <a:rPr lang="fr-FR" kern="0" smtClean="0"/>
              <a:t/>
            </a:r>
            <a:br>
              <a:rPr lang="fr-FR" kern="0" smtClean="0"/>
            </a:br>
            <a:endParaRPr lang="fr-FR" sz="2800" i="1" kern="0"/>
          </a:p>
        </p:txBody>
      </p:sp>
      <p:sp>
        <p:nvSpPr>
          <p:cNvPr id="7" name="Espace réservé du contenu 2"/>
          <p:cNvSpPr txBox="1">
            <a:spLocks/>
          </p:cNvSpPr>
          <p:nvPr/>
        </p:nvSpPr>
        <p:spPr>
          <a:xfrm>
            <a:off x="1812182" y="1375379"/>
            <a:ext cx="8052666" cy="2367470"/>
          </a:xfrm>
          <a:prstGeom prst="rect">
            <a:avLst/>
          </a:prstGeom>
        </p:spPr>
        <p:txBody>
          <a:bodyPr/>
          <a:lstStyle>
            <a:lvl1pPr marL="363538" indent="-276225" algn="l" defTabSz="449263" rtl="0" eaLnBrk="0" fontAlgn="base" hangingPunct="0">
              <a:lnSpc>
                <a:spcPct val="93000"/>
              </a:lnSpc>
              <a:spcBef>
                <a:spcPct val="0"/>
              </a:spcBef>
              <a:spcAft>
                <a:spcPts val="850"/>
              </a:spcAft>
              <a:buClr>
                <a:srgbClr val="000000"/>
              </a:buClr>
              <a:buSzPct val="75000"/>
              <a:buFont typeface="Wingdings" pitchFamily="2" charset="2"/>
              <a:buChar char="q"/>
              <a:defRPr sz="3200">
                <a:solidFill>
                  <a:srgbClr val="000000"/>
                </a:solidFill>
                <a:latin typeface="+mn-lt"/>
                <a:ea typeface="+mn-ea"/>
                <a:cs typeface="+mn-cs"/>
              </a:defRPr>
            </a:lvl1pPr>
            <a:lvl2pPr marL="1001713" indent="-188913" algn="l" defTabSz="449263" rtl="0" eaLnBrk="0" fontAlgn="base" hangingPunct="0">
              <a:lnSpc>
                <a:spcPct val="93000"/>
              </a:lnSpc>
              <a:spcBef>
                <a:spcPct val="0"/>
              </a:spcBef>
              <a:spcAft>
                <a:spcPts val="1125"/>
              </a:spcAft>
              <a:buClr>
                <a:srgbClr val="000000"/>
              </a:buClr>
              <a:buSzPct val="75000"/>
              <a:buFont typeface="Wingdings" pitchFamily="2" charset="2"/>
              <a:buChar char="v"/>
              <a:defRPr sz="2800">
                <a:solidFill>
                  <a:srgbClr val="000000"/>
                </a:solidFill>
                <a:latin typeface="+mn-lt"/>
                <a:cs typeface="+mn-cs"/>
              </a:defRPr>
            </a:lvl2pPr>
            <a:lvl3pPr marL="1465263" indent="-284163" algn="l" defTabSz="449263" rtl="0" eaLnBrk="0" fontAlgn="base" hangingPunct="0">
              <a:lnSpc>
                <a:spcPct val="93000"/>
              </a:lnSpc>
              <a:spcBef>
                <a:spcPct val="0"/>
              </a:spcBef>
              <a:spcAft>
                <a:spcPts val="850"/>
              </a:spcAft>
              <a:buClr>
                <a:srgbClr val="000000"/>
              </a:buClr>
              <a:buSzPct val="100000"/>
              <a:buFont typeface="Wingdings" pitchFamily="2" charset="2"/>
              <a:buChar char="§"/>
              <a:defRPr sz="2400">
                <a:solidFill>
                  <a:srgbClr val="000000"/>
                </a:solidFill>
                <a:latin typeface="+mn-lt"/>
                <a:cs typeface="+mn-cs"/>
              </a:defRPr>
            </a:lvl3pPr>
            <a:lvl4pPr marL="2235200" indent="-261938" algn="l" defTabSz="449263" rtl="0" eaLnBrk="0" fontAlgn="base" hangingPunct="0">
              <a:lnSpc>
                <a:spcPct val="93000"/>
              </a:lnSpc>
              <a:spcBef>
                <a:spcPct val="0"/>
              </a:spcBef>
              <a:spcAft>
                <a:spcPts val="575"/>
              </a:spcAft>
              <a:buClr>
                <a:srgbClr val="000000"/>
              </a:buClr>
              <a:buSzPct val="100000"/>
              <a:buChar char="•"/>
              <a:defRPr sz="2000">
                <a:solidFill>
                  <a:srgbClr val="000000"/>
                </a:solidFill>
                <a:latin typeface="+mn-lt"/>
                <a:cs typeface="+mn-cs"/>
              </a:defRPr>
            </a:lvl4pPr>
            <a:lvl5pPr marL="2782888"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5pPr>
            <a:lvl6pPr marL="32400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6pPr>
            <a:lvl7pPr marL="36972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7pPr>
            <a:lvl8pPr marL="41544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8pPr>
            <a:lvl9pPr marL="46116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9pPr>
          </a:lstStyle>
          <a:p>
            <a:pPr marL="87313" indent="0">
              <a:buNone/>
            </a:pPr>
            <a:r>
              <a:rPr lang="fr-FR" sz="2400" i="1" kern="0" smtClean="0">
                <a:sym typeface="Wingdings" panose="05000000000000000000" pitchFamily="2" charset="2"/>
              </a:rPr>
              <a:t>pression partielle pp</a:t>
            </a:r>
            <a:r>
              <a:rPr lang="fr-FR" sz="2400" i="1" kern="0" baseline="-25000" smtClean="0">
                <a:sym typeface="Wingdings" panose="05000000000000000000" pitchFamily="2" charset="2"/>
              </a:rPr>
              <a:t>A</a:t>
            </a:r>
            <a:r>
              <a:rPr lang="fr-FR" sz="2400" kern="0" smtClean="0">
                <a:sym typeface="Wingdings" panose="05000000000000000000" pitchFamily="2" charset="2"/>
              </a:rPr>
              <a:t> </a:t>
            </a:r>
            <a:r>
              <a:rPr lang="fr-FR" sz="2400" kern="0">
                <a:sym typeface="Wingdings" panose="05000000000000000000" pitchFamily="2" charset="2"/>
              </a:rPr>
              <a:t>= %</a:t>
            </a:r>
            <a:r>
              <a:rPr lang="fr-FR" sz="2400" kern="0" baseline="-25000">
                <a:sym typeface="Wingdings" panose="05000000000000000000" pitchFamily="2" charset="2"/>
              </a:rPr>
              <a:t>A</a:t>
            </a:r>
            <a:r>
              <a:rPr lang="fr-FR" sz="2400" kern="0">
                <a:sym typeface="Wingdings" panose="05000000000000000000" pitchFamily="2" charset="2"/>
              </a:rPr>
              <a:t> x </a:t>
            </a:r>
            <a:r>
              <a:rPr lang="fr-FR" sz="2400" b="1" kern="0">
                <a:solidFill>
                  <a:srgbClr val="C00000"/>
                </a:solidFill>
                <a:sym typeface="Wingdings" panose="05000000000000000000" pitchFamily="2" charset="2"/>
              </a:rPr>
              <a:t>pression totale</a:t>
            </a:r>
          </a:p>
          <a:p>
            <a:pPr marL="87313" indent="0">
              <a:buNone/>
            </a:pPr>
            <a:r>
              <a:rPr lang="fr-FR" sz="2400" i="1" kern="0" smtClean="0">
                <a:sym typeface="Wingdings" panose="05000000000000000000" pitchFamily="2" charset="2"/>
              </a:rPr>
              <a:t> </a:t>
            </a:r>
            <a:r>
              <a:rPr lang="fr-FR" sz="2400" i="1" kern="0" smtClean="0"/>
              <a:t>« La </a:t>
            </a:r>
            <a:r>
              <a:rPr lang="fr-FR" sz="2400" b="1" i="1" kern="0" smtClean="0">
                <a:solidFill>
                  <a:srgbClr val="C00000"/>
                </a:solidFill>
              </a:rPr>
              <a:t>pression partielle </a:t>
            </a:r>
            <a:r>
              <a:rPr lang="fr-FR" sz="2400" i="1" kern="0" smtClean="0"/>
              <a:t>d'un gaz A dans un mélange {A,B,...} est définie comme la pression qui serait exercée par les molécules du gaz A si ce gaz A occupait seul tout le volume. »</a:t>
            </a:r>
          </a:p>
          <a:p>
            <a:pPr>
              <a:buFont typeface="Wingdings" panose="05000000000000000000" pitchFamily="2" charset="2"/>
              <a:buChar char="ó"/>
            </a:pPr>
            <a:r>
              <a:rPr lang="fr-FR" sz="2400" b="1" kern="0" smtClean="0">
                <a:solidFill>
                  <a:srgbClr val="C00000"/>
                </a:solidFill>
                <a:sym typeface="Wingdings" panose="05000000000000000000" pitchFamily="2" charset="2"/>
              </a:rPr>
              <a:t>somme</a:t>
            </a:r>
            <a:r>
              <a:rPr lang="fr-FR" sz="2400" kern="0" smtClean="0">
                <a:sym typeface="Wingdings" panose="05000000000000000000" pitchFamily="2" charset="2"/>
              </a:rPr>
              <a:t> </a:t>
            </a:r>
            <a:r>
              <a:rPr lang="fr-FR" sz="2400" kern="0">
                <a:sym typeface="Wingdings" panose="05000000000000000000" pitchFamily="2" charset="2"/>
              </a:rPr>
              <a:t>pressions partielles </a:t>
            </a:r>
            <a:r>
              <a:rPr lang="fr-FR" sz="2400" kern="0">
                <a:sym typeface="Symbol" panose="05050102010706020507" pitchFamily="18" charset="2"/>
              </a:rPr>
              <a:t></a:t>
            </a:r>
            <a:r>
              <a:rPr lang="fr-FR" sz="2400" i="1" kern="0">
                <a:sym typeface="Symbol" panose="05050102010706020507" pitchFamily="18" charset="2"/>
              </a:rPr>
              <a:t> pp</a:t>
            </a:r>
            <a:r>
              <a:rPr lang="fr-FR" sz="2400" i="1" kern="0" baseline="-25000">
                <a:sym typeface="Symbol" panose="05050102010706020507" pitchFamily="18" charset="2"/>
              </a:rPr>
              <a:t>i </a:t>
            </a:r>
            <a:r>
              <a:rPr lang="fr-FR" sz="2400" kern="0">
                <a:sym typeface="Wingdings" panose="05000000000000000000" pitchFamily="2" charset="2"/>
              </a:rPr>
              <a:t>= </a:t>
            </a:r>
            <a:r>
              <a:rPr lang="fr-FR" sz="2400" b="1" kern="0">
                <a:solidFill>
                  <a:srgbClr val="C00000"/>
                </a:solidFill>
                <a:sym typeface="Wingdings" panose="05000000000000000000" pitchFamily="2" charset="2"/>
              </a:rPr>
              <a:t>pression totale</a:t>
            </a:r>
            <a:r>
              <a:rPr lang="fr-FR" sz="2400" i="1" kern="0" smtClean="0"/>
              <a:t/>
            </a:r>
            <a:br>
              <a:rPr lang="fr-FR" sz="2400" i="1" kern="0" smtClean="0"/>
            </a:br>
            <a:endParaRPr lang="fr-FR" sz="2400" i="1" kern="0"/>
          </a:p>
        </p:txBody>
      </p:sp>
      <p:sp>
        <p:nvSpPr>
          <p:cNvPr id="8" name="Espace réservé du contenu 2"/>
          <p:cNvSpPr txBox="1">
            <a:spLocks/>
          </p:cNvSpPr>
          <p:nvPr/>
        </p:nvSpPr>
        <p:spPr>
          <a:xfrm>
            <a:off x="0" y="1805882"/>
            <a:ext cx="1727944" cy="641664"/>
          </a:xfrm>
          <a:prstGeom prst="rect">
            <a:avLst/>
          </a:prstGeom>
        </p:spPr>
        <p:txBody>
          <a:bodyPr/>
          <a:lstStyle>
            <a:lvl1pPr marL="363538" indent="-276225" algn="l" defTabSz="449263" rtl="0" eaLnBrk="0" fontAlgn="base" hangingPunct="0">
              <a:lnSpc>
                <a:spcPct val="93000"/>
              </a:lnSpc>
              <a:spcBef>
                <a:spcPct val="0"/>
              </a:spcBef>
              <a:spcAft>
                <a:spcPts val="850"/>
              </a:spcAft>
              <a:buClr>
                <a:srgbClr val="000000"/>
              </a:buClr>
              <a:buSzPct val="75000"/>
              <a:buFont typeface="Wingdings" pitchFamily="2" charset="2"/>
              <a:buChar char="q"/>
              <a:defRPr sz="3200">
                <a:solidFill>
                  <a:srgbClr val="000000"/>
                </a:solidFill>
                <a:latin typeface="+mn-lt"/>
                <a:ea typeface="+mn-ea"/>
                <a:cs typeface="+mn-cs"/>
              </a:defRPr>
            </a:lvl1pPr>
            <a:lvl2pPr marL="1001713" indent="-188913" algn="l" defTabSz="449263" rtl="0" eaLnBrk="0" fontAlgn="base" hangingPunct="0">
              <a:lnSpc>
                <a:spcPct val="93000"/>
              </a:lnSpc>
              <a:spcBef>
                <a:spcPct val="0"/>
              </a:spcBef>
              <a:spcAft>
                <a:spcPts val="1125"/>
              </a:spcAft>
              <a:buClr>
                <a:srgbClr val="000000"/>
              </a:buClr>
              <a:buSzPct val="75000"/>
              <a:buFont typeface="Wingdings" pitchFamily="2" charset="2"/>
              <a:buChar char="v"/>
              <a:defRPr sz="2800">
                <a:solidFill>
                  <a:srgbClr val="000000"/>
                </a:solidFill>
                <a:latin typeface="+mn-lt"/>
                <a:cs typeface="+mn-cs"/>
              </a:defRPr>
            </a:lvl2pPr>
            <a:lvl3pPr marL="1465263" indent="-284163" algn="l" defTabSz="449263" rtl="0" eaLnBrk="0" fontAlgn="base" hangingPunct="0">
              <a:lnSpc>
                <a:spcPct val="93000"/>
              </a:lnSpc>
              <a:spcBef>
                <a:spcPct val="0"/>
              </a:spcBef>
              <a:spcAft>
                <a:spcPts val="850"/>
              </a:spcAft>
              <a:buClr>
                <a:srgbClr val="000000"/>
              </a:buClr>
              <a:buSzPct val="100000"/>
              <a:buFont typeface="Wingdings" pitchFamily="2" charset="2"/>
              <a:buChar char="§"/>
              <a:defRPr sz="2400">
                <a:solidFill>
                  <a:srgbClr val="000000"/>
                </a:solidFill>
                <a:latin typeface="+mn-lt"/>
                <a:cs typeface="+mn-cs"/>
              </a:defRPr>
            </a:lvl3pPr>
            <a:lvl4pPr marL="2235200" indent="-261938" algn="l" defTabSz="449263" rtl="0" eaLnBrk="0" fontAlgn="base" hangingPunct="0">
              <a:lnSpc>
                <a:spcPct val="93000"/>
              </a:lnSpc>
              <a:spcBef>
                <a:spcPct val="0"/>
              </a:spcBef>
              <a:spcAft>
                <a:spcPts val="575"/>
              </a:spcAft>
              <a:buClr>
                <a:srgbClr val="000000"/>
              </a:buClr>
              <a:buSzPct val="100000"/>
              <a:buChar char="•"/>
              <a:defRPr sz="2000">
                <a:solidFill>
                  <a:srgbClr val="000000"/>
                </a:solidFill>
                <a:latin typeface="+mn-lt"/>
                <a:cs typeface="+mn-cs"/>
              </a:defRPr>
            </a:lvl4pPr>
            <a:lvl5pPr marL="2782888"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5pPr>
            <a:lvl6pPr marL="32400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6pPr>
            <a:lvl7pPr marL="36972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7pPr>
            <a:lvl8pPr marL="41544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8pPr>
            <a:lvl9pPr marL="46116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9pPr>
          </a:lstStyle>
          <a:p>
            <a:pPr marL="87313" indent="0">
              <a:buFont typeface="Wingdings" pitchFamily="2" charset="2"/>
              <a:buNone/>
            </a:pPr>
            <a:r>
              <a:rPr lang="fr-FR" sz="2800" b="1" kern="0" smtClean="0"/>
              <a:t>Dalton</a:t>
            </a:r>
            <a:r>
              <a:rPr lang="fr-FR" sz="2800" kern="0" smtClean="0"/>
              <a:t> :</a:t>
            </a:r>
            <a:br>
              <a:rPr lang="fr-FR" sz="2800" kern="0" smtClean="0"/>
            </a:br>
            <a:endParaRPr lang="fr-FR" sz="2400" i="1" kern="0"/>
          </a:p>
        </p:txBody>
      </p:sp>
      <p:sp>
        <p:nvSpPr>
          <p:cNvPr id="9" name="ZoneTexte 8"/>
          <p:cNvSpPr txBox="1"/>
          <p:nvPr/>
        </p:nvSpPr>
        <p:spPr>
          <a:xfrm>
            <a:off x="222423" y="5452726"/>
            <a:ext cx="3377729" cy="493084"/>
          </a:xfrm>
          <a:prstGeom prst="rect">
            <a:avLst/>
          </a:prstGeom>
          <a:noFill/>
        </p:spPr>
        <p:txBody>
          <a:bodyPr wrap="square" rtlCol="0">
            <a:spAutoFit/>
          </a:bodyPr>
          <a:lstStyle/>
          <a:p>
            <a:pPr algn="l"/>
            <a:r>
              <a:rPr lang="fr-FR" sz="2800" smtClean="0"/>
              <a:t>Et si </a:t>
            </a:r>
            <a:r>
              <a:rPr lang="fr-FR" sz="2800" b="1" smtClean="0">
                <a:solidFill>
                  <a:srgbClr val="C00000"/>
                </a:solidFill>
              </a:rPr>
              <a:t>déséquilibre</a:t>
            </a:r>
            <a:r>
              <a:rPr lang="fr-FR" sz="2800" smtClean="0">
                <a:solidFill>
                  <a:srgbClr val="C00000"/>
                </a:solidFill>
              </a:rPr>
              <a:t> </a:t>
            </a:r>
            <a:r>
              <a:rPr lang="fr-FR" sz="2800" smtClean="0"/>
              <a:t>?</a:t>
            </a:r>
            <a:endParaRPr lang="fr-FR" sz="2800"/>
          </a:p>
        </p:txBody>
      </p:sp>
      <p:sp>
        <p:nvSpPr>
          <p:cNvPr id="10" name="Espace réservé du contenu 2"/>
          <p:cNvSpPr txBox="1">
            <a:spLocks/>
          </p:cNvSpPr>
          <p:nvPr/>
        </p:nvSpPr>
        <p:spPr>
          <a:xfrm>
            <a:off x="1812182" y="3855755"/>
            <a:ext cx="8052666" cy="1364242"/>
          </a:xfrm>
          <a:prstGeom prst="rect">
            <a:avLst/>
          </a:prstGeom>
        </p:spPr>
        <p:txBody>
          <a:bodyPr/>
          <a:lstStyle>
            <a:lvl1pPr marL="363538" indent="-276225" algn="l" defTabSz="449263" rtl="0" eaLnBrk="0" fontAlgn="base" hangingPunct="0">
              <a:lnSpc>
                <a:spcPct val="93000"/>
              </a:lnSpc>
              <a:spcBef>
                <a:spcPct val="0"/>
              </a:spcBef>
              <a:spcAft>
                <a:spcPts val="850"/>
              </a:spcAft>
              <a:buClr>
                <a:srgbClr val="000000"/>
              </a:buClr>
              <a:buSzPct val="75000"/>
              <a:buFont typeface="Wingdings" pitchFamily="2" charset="2"/>
              <a:buChar char="q"/>
              <a:defRPr sz="3200">
                <a:solidFill>
                  <a:srgbClr val="000000"/>
                </a:solidFill>
                <a:latin typeface="+mn-lt"/>
                <a:ea typeface="+mn-ea"/>
                <a:cs typeface="+mn-cs"/>
              </a:defRPr>
            </a:lvl1pPr>
            <a:lvl2pPr marL="1001713" indent="-188913" algn="l" defTabSz="449263" rtl="0" eaLnBrk="0" fontAlgn="base" hangingPunct="0">
              <a:lnSpc>
                <a:spcPct val="93000"/>
              </a:lnSpc>
              <a:spcBef>
                <a:spcPct val="0"/>
              </a:spcBef>
              <a:spcAft>
                <a:spcPts val="1125"/>
              </a:spcAft>
              <a:buClr>
                <a:srgbClr val="000000"/>
              </a:buClr>
              <a:buSzPct val="75000"/>
              <a:buFont typeface="Wingdings" pitchFamily="2" charset="2"/>
              <a:buChar char="v"/>
              <a:defRPr sz="2800">
                <a:solidFill>
                  <a:srgbClr val="000000"/>
                </a:solidFill>
                <a:latin typeface="+mn-lt"/>
                <a:cs typeface="+mn-cs"/>
              </a:defRPr>
            </a:lvl2pPr>
            <a:lvl3pPr marL="1465263" indent="-284163" algn="l" defTabSz="449263" rtl="0" eaLnBrk="0" fontAlgn="base" hangingPunct="0">
              <a:lnSpc>
                <a:spcPct val="93000"/>
              </a:lnSpc>
              <a:spcBef>
                <a:spcPct val="0"/>
              </a:spcBef>
              <a:spcAft>
                <a:spcPts val="850"/>
              </a:spcAft>
              <a:buClr>
                <a:srgbClr val="000000"/>
              </a:buClr>
              <a:buSzPct val="100000"/>
              <a:buFont typeface="Wingdings" pitchFamily="2" charset="2"/>
              <a:buChar char="§"/>
              <a:defRPr sz="2400">
                <a:solidFill>
                  <a:srgbClr val="000000"/>
                </a:solidFill>
                <a:latin typeface="+mn-lt"/>
                <a:cs typeface="+mn-cs"/>
              </a:defRPr>
            </a:lvl3pPr>
            <a:lvl4pPr marL="2235200" indent="-261938" algn="l" defTabSz="449263" rtl="0" eaLnBrk="0" fontAlgn="base" hangingPunct="0">
              <a:lnSpc>
                <a:spcPct val="93000"/>
              </a:lnSpc>
              <a:spcBef>
                <a:spcPct val="0"/>
              </a:spcBef>
              <a:spcAft>
                <a:spcPts val="575"/>
              </a:spcAft>
              <a:buClr>
                <a:srgbClr val="000000"/>
              </a:buClr>
              <a:buSzPct val="100000"/>
              <a:buChar char="•"/>
              <a:defRPr sz="2000">
                <a:solidFill>
                  <a:srgbClr val="000000"/>
                </a:solidFill>
                <a:latin typeface="+mn-lt"/>
                <a:cs typeface="+mn-cs"/>
              </a:defRPr>
            </a:lvl4pPr>
            <a:lvl5pPr marL="2782888"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5pPr>
            <a:lvl6pPr marL="32400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6pPr>
            <a:lvl7pPr marL="36972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7pPr>
            <a:lvl8pPr marL="41544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8pPr>
            <a:lvl9pPr marL="46116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9pPr>
          </a:lstStyle>
          <a:p>
            <a:pPr marL="87313" indent="0">
              <a:buNone/>
            </a:pPr>
            <a:r>
              <a:rPr lang="fr-FR" sz="2400" i="1"/>
              <a:t>« À température constante et à </a:t>
            </a:r>
            <a:r>
              <a:rPr lang="fr-FR" sz="2400" b="1" i="1">
                <a:solidFill>
                  <a:srgbClr val="C00000"/>
                </a:solidFill>
              </a:rPr>
              <a:t>l’équilibre,</a:t>
            </a:r>
            <a:r>
              <a:rPr lang="fr-FR" sz="2400" i="1"/>
              <a:t> la </a:t>
            </a:r>
            <a:r>
              <a:rPr lang="fr-FR" sz="2400" b="1" i="1">
                <a:solidFill>
                  <a:srgbClr val="C00000"/>
                </a:solidFill>
              </a:rPr>
              <a:t>quantité</a:t>
            </a:r>
            <a:r>
              <a:rPr lang="fr-FR" sz="2400" i="1"/>
              <a:t> de gaz dissous dans un liquide est </a:t>
            </a:r>
            <a:r>
              <a:rPr lang="fr-FR" sz="2400" b="1" i="1">
                <a:solidFill>
                  <a:srgbClr val="C00000"/>
                </a:solidFill>
              </a:rPr>
              <a:t>proportionnelle</a:t>
            </a:r>
            <a:r>
              <a:rPr lang="fr-FR" sz="2400" i="1">
                <a:solidFill>
                  <a:srgbClr val="C00000"/>
                </a:solidFill>
              </a:rPr>
              <a:t> </a:t>
            </a:r>
            <a:r>
              <a:rPr lang="fr-FR" sz="2400" i="1"/>
              <a:t>à la </a:t>
            </a:r>
            <a:r>
              <a:rPr lang="fr-FR" sz="2400" b="1" i="1">
                <a:solidFill>
                  <a:srgbClr val="C00000"/>
                </a:solidFill>
              </a:rPr>
              <a:t>pression partielle </a:t>
            </a:r>
            <a:r>
              <a:rPr lang="fr-FR" sz="2400" i="1"/>
              <a:t>qu'exerce ce gaz sur le liquide. »</a:t>
            </a:r>
          </a:p>
        </p:txBody>
      </p:sp>
      <p:sp>
        <p:nvSpPr>
          <p:cNvPr id="12" name="Espace réservé du contenu 2"/>
          <p:cNvSpPr txBox="1">
            <a:spLocks/>
          </p:cNvSpPr>
          <p:nvPr/>
        </p:nvSpPr>
        <p:spPr>
          <a:xfrm>
            <a:off x="3678274" y="5332903"/>
            <a:ext cx="4818421" cy="1364242"/>
          </a:xfrm>
          <a:prstGeom prst="rect">
            <a:avLst/>
          </a:prstGeom>
        </p:spPr>
        <p:txBody>
          <a:bodyPr/>
          <a:lstStyle>
            <a:lvl1pPr marL="363538" indent="-276225" algn="l" defTabSz="449263" rtl="0" eaLnBrk="0" fontAlgn="base" hangingPunct="0">
              <a:lnSpc>
                <a:spcPct val="93000"/>
              </a:lnSpc>
              <a:spcBef>
                <a:spcPct val="0"/>
              </a:spcBef>
              <a:spcAft>
                <a:spcPts val="850"/>
              </a:spcAft>
              <a:buClr>
                <a:srgbClr val="000000"/>
              </a:buClr>
              <a:buSzPct val="75000"/>
              <a:buFont typeface="Wingdings" pitchFamily="2" charset="2"/>
              <a:buChar char="q"/>
              <a:defRPr sz="3200">
                <a:solidFill>
                  <a:srgbClr val="000000"/>
                </a:solidFill>
                <a:latin typeface="+mn-lt"/>
                <a:ea typeface="+mn-ea"/>
                <a:cs typeface="+mn-cs"/>
              </a:defRPr>
            </a:lvl1pPr>
            <a:lvl2pPr marL="1001713" indent="-188913" algn="l" defTabSz="449263" rtl="0" eaLnBrk="0" fontAlgn="base" hangingPunct="0">
              <a:lnSpc>
                <a:spcPct val="93000"/>
              </a:lnSpc>
              <a:spcBef>
                <a:spcPct val="0"/>
              </a:spcBef>
              <a:spcAft>
                <a:spcPts val="1125"/>
              </a:spcAft>
              <a:buClr>
                <a:srgbClr val="000000"/>
              </a:buClr>
              <a:buSzPct val="75000"/>
              <a:buFont typeface="Wingdings" pitchFamily="2" charset="2"/>
              <a:buChar char="v"/>
              <a:defRPr sz="2800">
                <a:solidFill>
                  <a:srgbClr val="000000"/>
                </a:solidFill>
                <a:latin typeface="+mn-lt"/>
                <a:cs typeface="+mn-cs"/>
              </a:defRPr>
            </a:lvl2pPr>
            <a:lvl3pPr marL="1465263" indent="-284163" algn="l" defTabSz="449263" rtl="0" eaLnBrk="0" fontAlgn="base" hangingPunct="0">
              <a:lnSpc>
                <a:spcPct val="93000"/>
              </a:lnSpc>
              <a:spcBef>
                <a:spcPct val="0"/>
              </a:spcBef>
              <a:spcAft>
                <a:spcPts val="850"/>
              </a:spcAft>
              <a:buClr>
                <a:srgbClr val="000000"/>
              </a:buClr>
              <a:buSzPct val="100000"/>
              <a:buFont typeface="Wingdings" pitchFamily="2" charset="2"/>
              <a:buChar char="§"/>
              <a:defRPr sz="2400">
                <a:solidFill>
                  <a:srgbClr val="000000"/>
                </a:solidFill>
                <a:latin typeface="+mn-lt"/>
                <a:cs typeface="+mn-cs"/>
              </a:defRPr>
            </a:lvl3pPr>
            <a:lvl4pPr marL="2235200" indent="-261938" algn="l" defTabSz="449263" rtl="0" eaLnBrk="0" fontAlgn="base" hangingPunct="0">
              <a:lnSpc>
                <a:spcPct val="93000"/>
              </a:lnSpc>
              <a:spcBef>
                <a:spcPct val="0"/>
              </a:spcBef>
              <a:spcAft>
                <a:spcPts val="575"/>
              </a:spcAft>
              <a:buClr>
                <a:srgbClr val="000000"/>
              </a:buClr>
              <a:buSzPct val="100000"/>
              <a:buChar char="•"/>
              <a:defRPr sz="2000">
                <a:solidFill>
                  <a:srgbClr val="000000"/>
                </a:solidFill>
                <a:latin typeface="+mn-lt"/>
                <a:cs typeface="+mn-cs"/>
              </a:defRPr>
            </a:lvl4pPr>
            <a:lvl5pPr marL="2782888"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5pPr>
            <a:lvl6pPr marL="32400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6pPr>
            <a:lvl7pPr marL="36972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7pPr>
            <a:lvl8pPr marL="41544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8pPr>
            <a:lvl9pPr marL="46116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9pPr>
          </a:lstStyle>
          <a:p>
            <a:pPr marL="87313" indent="0">
              <a:lnSpc>
                <a:spcPct val="150000"/>
              </a:lnSpc>
              <a:buNone/>
            </a:pPr>
            <a:r>
              <a:rPr lang="fr-FR" sz="2400" b="1" i="1">
                <a:solidFill>
                  <a:srgbClr val="C00000"/>
                </a:solidFill>
              </a:rPr>
              <a:t>é</a:t>
            </a:r>
            <a:r>
              <a:rPr lang="fr-FR" sz="2400" b="1" i="1" smtClean="0">
                <a:solidFill>
                  <a:srgbClr val="C00000"/>
                </a:solidFill>
              </a:rPr>
              <a:t>change</a:t>
            </a:r>
            <a:r>
              <a:rPr lang="fr-FR" sz="2400" i="1" smtClean="0">
                <a:solidFill>
                  <a:srgbClr val="C00000"/>
                </a:solidFill>
              </a:rPr>
              <a:t> </a:t>
            </a:r>
            <a:r>
              <a:rPr lang="fr-FR" sz="2400" i="1" smtClean="0"/>
              <a:t>(pour chaque gaz A)</a:t>
            </a:r>
          </a:p>
          <a:p>
            <a:pPr marL="87313" indent="0">
              <a:lnSpc>
                <a:spcPct val="150000"/>
              </a:lnSpc>
              <a:buNone/>
            </a:pPr>
            <a:r>
              <a:rPr lang="fr-FR" sz="2400" i="1" smtClean="0"/>
              <a:t>sens ? </a:t>
            </a:r>
            <a:endParaRPr lang="fr-FR" sz="2400" i="1"/>
          </a:p>
        </p:txBody>
      </p:sp>
      <p:sp>
        <p:nvSpPr>
          <p:cNvPr id="13" name="Espace réservé du contenu 2"/>
          <p:cNvSpPr txBox="1">
            <a:spLocks/>
          </p:cNvSpPr>
          <p:nvPr/>
        </p:nvSpPr>
        <p:spPr>
          <a:xfrm>
            <a:off x="5151524" y="6106868"/>
            <a:ext cx="4248472" cy="561462"/>
          </a:xfrm>
          <a:prstGeom prst="rect">
            <a:avLst/>
          </a:prstGeom>
        </p:spPr>
        <p:txBody>
          <a:bodyPr/>
          <a:lstStyle>
            <a:lvl1pPr marL="363538" indent="-276225" algn="l" defTabSz="449263" rtl="0" eaLnBrk="0" fontAlgn="base" hangingPunct="0">
              <a:lnSpc>
                <a:spcPct val="93000"/>
              </a:lnSpc>
              <a:spcBef>
                <a:spcPct val="0"/>
              </a:spcBef>
              <a:spcAft>
                <a:spcPts val="850"/>
              </a:spcAft>
              <a:buClr>
                <a:srgbClr val="000000"/>
              </a:buClr>
              <a:buSzPct val="75000"/>
              <a:buFont typeface="Wingdings" pitchFamily="2" charset="2"/>
              <a:buChar char="q"/>
              <a:defRPr sz="3200">
                <a:solidFill>
                  <a:srgbClr val="000000"/>
                </a:solidFill>
                <a:latin typeface="+mn-lt"/>
                <a:ea typeface="+mn-ea"/>
                <a:cs typeface="+mn-cs"/>
              </a:defRPr>
            </a:lvl1pPr>
            <a:lvl2pPr marL="1001713" indent="-188913" algn="l" defTabSz="449263" rtl="0" eaLnBrk="0" fontAlgn="base" hangingPunct="0">
              <a:lnSpc>
                <a:spcPct val="93000"/>
              </a:lnSpc>
              <a:spcBef>
                <a:spcPct val="0"/>
              </a:spcBef>
              <a:spcAft>
                <a:spcPts val="1125"/>
              </a:spcAft>
              <a:buClr>
                <a:srgbClr val="000000"/>
              </a:buClr>
              <a:buSzPct val="75000"/>
              <a:buFont typeface="Wingdings" pitchFamily="2" charset="2"/>
              <a:buChar char="v"/>
              <a:defRPr sz="2800">
                <a:solidFill>
                  <a:srgbClr val="000000"/>
                </a:solidFill>
                <a:latin typeface="+mn-lt"/>
                <a:cs typeface="+mn-cs"/>
              </a:defRPr>
            </a:lvl2pPr>
            <a:lvl3pPr marL="1465263" indent="-284163" algn="l" defTabSz="449263" rtl="0" eaLnBrk="0" fontAlgn="base" hangingPunct="0">
              <a:lnSpc>
                <a:spcPct val="93000"/>
              </a:lnSpc>
              <a:spcBef>
                <a:spcPct val="0"/>
              </a:spcBef>
              <a:spcAft>
                <a:spcPts val="850"/>
              </a:spcAft>
              <a:buClr>
                <a:srgbClr val="000000"/>
              </a:buClr>
              <a:buSzPct val="100000"/>
              <a:buFont typeface="Wingdings" pitchFamily="2" charset="2"/>
              <a:buChar char="§"/>
              <a:defRPr sz="2400">
                <a:solidFill>
                  <a:srgbClr val="000000"/>
                </a:solidFill>
                <a:latin typeface="+mn-lt"/>
                <a:cs typeface="+mn-cs"/>
              </a:defRPr>
            </a:lvl3pPr>
            <a:lvl4pPr marL="2235200" indent="-261938" algn="l" defTabSz="449263" rtl="0" eaLnBrk="0" fontAlgn="base" hangingPunct="0">
              <a:lnSpc>
                <a:spcPct val="93000"/>
              </a:lnSpc>
              <a:spcBef>
                <a:spcPct val="0"/>
              </a:spcBef>
              <a:spcAft>
                <a:spcPts val="575"/>
              </a:spcAft>
              <a:buClr>
                <a:srgbClr val="000000"/>
              </a:buClr>
              <a:buSzPct val="100000"/>
              <a:buChar char="•"/>
              <a:defRPr sz="2000">
                <a:solidFill>
                  <a:srgbClr val="000000"/>
                </a:solidFill>
                <a:latin typeface="+mn-lt"/>
                <a:cs typeface="+mn-cs"/>
              </a:defRPr>
            </a:lvl4pPr>
            <a:lvl5pPr marL="2782888"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5pPr>
            <a:lvl6pPr marL="32400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6pPr>
            <a:lvl7pPr marL="36972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7pPr>
            <a:lvl8pPr marL="41544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8pPr>
            <a:lvl9pPr marL="4611688" indent="-228600" algn="l" defTabSz="449263" rtl="0" fontAlgn="base">
              <a:lnSpc>
                <a:spcPct val="93000"/>
              </a:lnSpc>
              <a:spcBef>
                <a:spcPct val="0"/>
              </a:spcBef>
              <a:spcAft>
                <a:spcPts val="288"/>
              </a:spcAft>
              <a:buClr>
                <a:srgbClr val="000000"/>
              </a:buClr>
              <a:buSzPct val="100000"/>
              <a:buFont typeface="Times New Roman" pitchFamily="18" charset="0"/>
              <a:defRPr sz="2000">
                <a:solidFill>
                  <a:srgbClr val="000000"/>
                </a:solidFill>
                <a:latin typeface="+mn-lt"/>
                <a:cs typeface="+mn-cs"/>
              </a:defRPr>
            </a:lvl9pPr>
          </a:lstStyle>
          <a:p>
            <a:pPr marL="87313" indent="0">
              <a:buNone/>
            </a:pPr>
            <a:r>
              <a:rPr lang="fr-FR" sz="2400" i="1" smtClean="0"/>
              <a:t>pp</a:t>
            </a:r>
            <a:r>
              <a:rPr lang="fr-FR" sz="2400" i="1" baseline="-25000" smtClean="0"/>
              <a:t>A</a:t>
            </a:r>
            <a:r>
              <a:rPr lang="fr-FR" sz="2400" i="1" smtClean="0"/>
              <a:t> élevée </a:t>
            </a:r>
            <a:r>
              <a:rPr lang="fr-FR" sz="2400" i="1" smtClean="0">
                <a:sym typeface="Symbol" panose="05050102010706020507" pitchFamily="18" charset="2"/>
              </a:rPr>
              <a:t> </a:t>
            </a:r>
            <a:r>
              <a:rPr lang="fr-FR" sz="2400" i="1" smtClean="0"/>
              <a:t>pp</a:t>
            </a:r>
            <a:r>
              <a:rPr lang="fr-FR" sz="2400" i="1" baseline="-25000" smtClean="0"/>
              <a:t>A</a:t>
            </a:r>
            <a:r>
              <a:rPr lang="fr-FR" sz="2400" i="1" smtClean="0"/>
              <a:t> faible</a:t>
            </a:r>
            <a:r>
              <a:rPr lang="fr-FR" sz="2400" i="1" smtClean="0">
                <a:sym typeface="Symbol" panose="05050102010706020507" pitchFamily="18" charset="2"/>
              </a:rPr>
              <a:t> </a:t>
            </a:r>
            <a:endParaRPr lang="fr-FR" sz="2400" i="1"/>
          </a:p>
        </p:txBody>
      </p:sp>
    </p:spTree>
    <p:extLst>
      <p:ext uri="{BB962C8B-B14F-4D97-AF65-F5344CB8AC3E}">
        <p14:creationId xmlns:p14="http://schemas.microsoft.com/office/powerpoint/2010/main" val="81916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Echanges </a:t>
            </a:r>
            <a:r>
              <a:rPr lang="fr-FR" smtClean="0">
                <a:solidFill>
                  <a:srgbClr val="C00000"/>
                </a:solidFill>
              </a:rPr>
              <a:t>poumons</a:t>
            </a:r>
            <a:r>
              <a:rPr lang="fr-FR" smtClean="0">
                <a:solidFill>
                  <a:srgbClr val="C00000"/>
                </a:solidFill>
                <a:sym typeface="Symbol" panose="05050102010706020507" pitchFamily="18" charset="2"/>
              </a:rPr>
              <a:t>sang</a:t>
            </a:r>
            <a:r>
              <a:rPr lang="fr-FR" smtClean="0">
                <a:solidFill>
                  <a:srgbClr val="C00000"/>
                </a:solidFill>
              </a:rPr>
              <a:t> </a:t>
            </a:r>
            <a:r>
              <a:rPr lang="fr-FR" smtClean="0"/>
              <a:t>lors de la </a:t>
            </a:r>
            <a:r>
              <a:rPr lang="fr-FR" smtClean="0">
                <a:solidFill>
                  <a:srgbClr val="C00000"/>
                </a:solidFill>
              </a:rPr>
              <a:t>ventilation</a:t>
            </a:r>
            <a:endParaRPr lang="fr-FR">
              <a:solidFill>
                <a:srgbClr val="C00000"/>
              </a:solidFill>
            </a:endParaRPr>
          </a:p>
        </p:txBody>
      </p:sp>
      <p:sp>
        <p:nvSpPr>
          <p:cNvPr id="4" name="Espace réservé du numéro de diapositive 3"/>
          <p:cNvSpPr>
            <a:spLocks noGrp="1"/>
          </p:cNvSpPr>
          <p:nvPr>
            <p:ph type="sldNum" idx="11"/>
          </p:nvPr>
        </p:nvSpPr>
        <p:spPr/>
        <p:txBody>
          <a:bodyPr/>
          <a:lstStyle/>
          <a:p>
            <a:pPr>
              <a:defRPr/>
            </a:pPr>
            <a:fld id="{33AFE634-7499-4E13-930E-8048A26A994D}" type="slidenum">
              <a:rPr lang="fr-FR" smtClean="0"/>
              <a:pPr>
                <a:defRPr/>
              </a:pPr>
              <a:t>6</a:t>
            </a:fld>
            <a:endParaRPr lang="fr-FR"/>
          </a:p>
        </p:txBody>
      </p:sp>
      <p:pic>
        <p:nvPicPr>
          <p:cNvPr id="6" name="Image 5"/>
          <p:cNvPicPr>
            <a:picLocks noChangeAspect="1"/>
          </p:cNvPicPr>
          <p:nvPr/>
        </p:nvPicPr>
        <p:blipFill>
          <a:blip r:embed="rId2"/>
          <a:stretch>
            <a:fillRect/>
          </a:stretch>
        </p:blipFill>
        <p:spPr>
          <a:xfrm>
            <a:off x="935856" y="1475581"/>
            <a:ext cx="7128024" cy="4796566"/>
          </a:xfrm>
          <a:prstGeom prst="rect">
            <a:avLst/>
          </a:prstGeom>
        </p:spPr>
      </p:pic>
      <p:sp>
        <p:nvSpPr>
          <p:cNvPr id="3" name="ZoneTexte 2"/>
          <p:cNvSpPr txBox="1"/>
          <p:nvPr/>
        </p:nvSpPr>
        <p:spPr>
          <a:xfrm>
            <a:off x="360363" y="6534741"/>
            <a:ext cx="3887861" cy="378565"/>
          </a:xfrm>
          <a:prstGeom prst="rect">
            <a:avLst/>
          </a:prstGeom>
          <a:noFill/>
        </p:spPr>
        <p:txBody>
          <a:bodyPr wrap="square" rtlCol="0">
            <a:spAutoFit/>
          </a:bodyPr>
          <a:lstStyle/>
          <a:p>
            <a:pPr algn="l"/>
            <a:r>
              <a:rPr lang="fr-FR" sz="2000" b="1" smtClean="0"/>
              <a:t>Initiateur réflexe inspiratoire ? </a:t>
            </a:r>
            <a:endParaRPr lang="fr-FR" sz="2000" b="1"/>
          </a:p>
        </p:txBody>
      </p:sp>
      <p:sp>
        <p:nvSpPr>
          <p:cNvPr id="7" name="ZoneTexte 6"/>
          <p:cNvSpPr txBox="1"/>
          <p:nvPr/>
        </p:nvSpPr>
        <p:spPr>
          <a:xfrm>
            <a:off x="4277173" y="6547279"/>
            <a:ext cx="5443090" cy="378565"/>
          </a:xfrm>
          <a:prstGeom prst="rect">
            <a:avLst/>
          </a:prstGeom>
          <a:noFill/>
        </p:spPr>
        <p:txBody>
          <a:bodyPr wrap="square" rtlCol="0">
            <a:spAutoFit/>
          </a:bodyPr>
          <a:lstStyle/>
          <a:p>
            <a:pPr algn="l"/>
            <a:r>
              <a:rPr lang="fr-FR" sz="2000" b="1" smtClean="0"/>
              <a:t>taux CO2 (dépasse seuil physiologique)</a:t>
            </a:r>
            <a:endParaRPr lang="fr-FR" sz="2000" b="1"/>
          </a:p>
        </p:txBody>
      </p:sp>
    </p:spTree>
    <p:extLst>
      <p:ext uri="{BB962C8B-B14F-4D97-AF65-F5344CB8AC3E}">
        <p14:creationId xmlns:p14="http://schemas.microsoft.com/office/powerpoint/2010/main" val="88710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mtClean="0"/>
              <a:t>B) Consommation</a:t>
            </a:r>
            <a:br>
              <a:rPr lang="fr-FR" smtClean="0"/>
            </a:br>
            <a:r>
              <a:rPr lang="fr-FR" smtClean="0"/>
              <a:t>Différents </a:t>
            </a:r>
            <a:r>
              <a:rPr lang="fr-FR" smtClean="0">
                <a:solidFill>
                  <a:srgbClr val="C00000"/>
                </a:solidFill>
              </a:rPr>
              <a:t>volumes</a:t>
            </a:r>
            <a:r>
              <a:rPr lang="fr-FR" smtClean="0"/>
              <a:t> respiratoires</a:t>
            </a:r>
            <a:endParaRPr lang="fr-FR"/>
          </a:p>
        </p:txBody>
      </p:sp>
      <p:sp>
        <p:nvSpPr>
          <p:cNvPr id="2" name="Espace réservé du numéro de diapositive 1"/>
          <p:cNvSpPr>
            <a:spLocks noGrp="1"/>
          </p:cNvSpPr>
          <p:nvPr>
            <p:ph type="sldNum" idx="11"/>
          </p:nvPr>
        </p:nvSpPr>
        <p:spPr/>
        <p:txBody>
          <a:bodyPr/>
          <a:lstStyle/>
          <a:p>
            <a:pPr>
              <a:defRPr/>
            </a:pPr>
            <a:fld id="{73171BC2-5229-4045-B5B9-F21E1E807CF7}" type="slidenum">
              <a:rPr lang="fr-FR" smtClean="0"/>
              <a:pPr>
                <a:defRPr/>
              </a:pPr>
              <a:t>7</a:t>
            </a:fld>
            <a:endParaRPr lang="fr-F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705" y="1298478"/>
            <a:ext cx="7443216" cy="4279392"/>
          </a:xfrm>
          <a:prstGeom prst="rect">
            <a:avLst/>
          </a:prstGeom>
        </p:spPr>
      </p:pic>
      <p:sp>
        <p:nvSpPr>
          <p:cNvPr id="11" name="ZoneTexte 10"/>
          <p:cNvSpPr txBox="1"/>
          <p:nvPr/>
        </p:nvSpPr>
        <p:spPr>
          <a:xfrm>
            <a:off x="5589075" y="4159720"/>
            <a:ext cx="2215540" cy="865237"/>
          </a:xfrm>
          <a:prstGeom prst="rect">
            <a:avLst/>
          </a:prstGeom>
          <a:noFill/>
        </p:spPr>
        <p:txBody>
          <a:bodyPr wrap="square" rtlCol="0">
            <a:spAutoFit/>
          </a:bodyPr>
          <a:lstStyle/>
          <a:p>
            <a:pPr algn="l"/>
            <a:r>
              <a:rPr lang="fr-FR" smtClean="0"/>
              <a:t>durée moyenne cycle respiratoire au repos ?</a:t>
            </a:r>
            <a:endParaRPr lang="fr-FR"/>
          </a:p>
        </p:txBody>
      </p:sp>
      <p:sp>
        <p:nvSpPr>
          <p:cNvPr id="12" name="ZoneTexte 11"/>
          <p:cNvSpPr txBox="1"/>
          <p:nvPr/>
        </p:nvSpPr>
        <p:spPr>
          <a:xfrm>
            <a:off x="7790824" y="4417354"/>
            <a:ext cx="492444" cy="349968"/>
          </a:xfrm>
          <a:prstGeom prst="rect">
            <a:avLst/>
          </a:prstGeom>
          <a:noFill/>
        </p:spPr>
        <p:txBody>
          <a:bodyPr wrap="none" rtlCol="0">
            <a:spAutoFit/>
          </a:bodyPr>
          <a:lstStyle/>
          <a:p>
            <a:r>
              <a:rPr lang="fr-FR" smtClean="0"/>
              <a:t>3 s</a:t>
            </a:r>
            <a:endParaRPr lang="fr-FR"/>
          </a:p>
        </p:txBody>
      </p:sp>
      <p:sp>
        <p:nvSpPr>
          <p:cNvPr id="14" name="ZoneTexte 13"/>
          <p:cNvSpPr txBox="1"/>
          <p:nvPr/>
        </p:nvSpPr>
        <p:spPr>
          <a:xfrm>
            <a:off x="99716" y="5577870"/>
            <a:ext cx="6408712" cy="1477328"/>
          </a:xfrm>
          <a:prstGeom prst="rect">
            <a:avLst/>
          </a:prstGeom>
          <a:noFill/>
        </p:spPr>
        <p:txBody>
          <a:bodyPr wrap="square" rtlCol="0">
            <a:spAutoFit/>
          </a:bodyPr>
          <a:lstStyle/>
          <a:p>
            <a:pPr algn="r">
              <a:lnSpc>
                <a:spcPct val="150000"/>
              </a:lnSpc>
            </a:pPr>
            <a:r>
              <a:rPr lang="fr-FR" sz="2000" smtClean="0"/>
              <a:t>Sachant : conso plongée = </a:t>
            </a:r>
            <a:r>
              <a:rPr lang="fr-FR" sz="2000" b="1" smtClean="0">
                <a:solidFill>
                  <a:srgbClr val="C00000"/>
                </a:solidFill>
              </a:rPr>
              <a:t>2 x </a:t>
            </a:r>
            <a:r>
              <a:rPr lang="fr-FR" sz="2000" smtClean="0"/>
              <a:t>conso. surface au repos</a:t>
            </a:r>
          </a:p>
          <a:p>
            <a:pPr algn="r">
              <a:lnSpc>
                <a:spcPct val="150000"/>
              </a:lnSpc>
            </a:pPr>
            <a:r>
              <a:rPr lang="fr-FR" sz="2000" smtClean="0"/>
              <a:t>Quelle </a:t>
            </a:r>
            <a:r>
              <a:rPr lang="fr-FR" sz="2000" b="1" smtClean="0">
                <a:solidFill>
                  <a:srgbClr val="C00000"/>
                </a:solidFill>
              </a:rPr>
              <a:t>consommation moyenne </a:t>
            </a:r>
            <a:r>
              <a:rPr lang="fr-FR" sz="2000" smtClean="0"/>
              <a:t>par min utiliser ?</a:t>
            </a:r>
          </a:p>
          <a:p>
            <a:pPr algn="r">
              <a:lnSpc>
                <a:spcPct val="150000"/>
              </a:lnSpc>
            </a:pPr>
            <a:r>
              <a:rPr lang="fr-FR" sz="2000" smtClean="0"/>
              <a:t>Autonomie à 20m avec 12 l gonflé à 200 bars à froid ? </a:t>
            </a:r>
            <a:endParaRPr lang="fr-FR" sz="2000"/>
          </a:p>
        </p:txBody>
      </p:sp>
      <p:sp>
        <p:nvSpPr>
          <p:cNvPr id="15" name="ZoneTexte 14"/>
          <p:cNvSpPr txBox="1"/>
          <p:nvPr/>
        </p:nvSpPr>
        <p:spPr>
          <a:xfrm>
            <a:off x="6406122" y="6127251"/>
            <a:ext cx="3261848" cy="378565"/>
          </a:xfrm>
          <a:prstGeom prst="rect">
            <a:avLst/>
          </a:prstGeom>
          <a:noFill/>
        </p:spPr>
        <p:txBody>
          <a:bodyPr wrap="square" rtlCol="0">
            <a:spAutoFit/>
          </a:bodyPr>
          <a:lstStyle/>
          <a:p>
            <a:pPr algn="r"/>
            <a:r>
              <a:rPr lang="fr-FR" sz="2000" smtClean="0"/>
              <a:t>2 x (60/3 x 0,5) = </a:t>
            </a:r>
            <a:r>
              <a:rPr lang="fr-FR" sz="2000" b="1" smtClean="0">
                <a:solidFill>
                  <a:srgbClr val="C00000"/>
                </a:solidFill>
              </a:rPr>
              <a:t>20 l/min</a:t>
            </a:r>
            <a:endParaRPr lang="fr-FR" sz="2000" b="1">
              <a:solidFill>
                <a:srgbClr val="C00000"/>
              </a:solidFill>
            </a:endParaRPr>
          </a:p>
        </p:txBody>
      </p:sp>
      <p:sp>
        <p:nvSpPr>
          <p:cNvPr id="16" name="ZoneTexte 15"/>
          <p:cNvSpPr txBox="1"/>
          <p:nvPr/>
        </p:nvSpPr>
        <p:spPr>
          <a:xfrm>
            <a:off x="6437232" y="6591224"/>
            <a:ext cx="3261848" cy="664797"/>
          </a:xfrm>
          <a:prstGeom prst="rect">
            <a:avLst/>
          </a:prstGeom>
          <a:noFill/>
        </p:spPr>
        <p:txBody>
          <a:bodyPr wrap="square" rtlCol="0">
            <a:spAutoFit/>
          </a:bodyPr>
          <a:lstStyle/>
          <a:p>
            <a:pPr algn="r"/>
            <a:r>
              <a:rPr lang="fr-FR" sz="2000" smtClean="0"/>
              <a:t>(200-50) x 12 = 3 x V2, </a:t>
            </a:r>
            <a:br>
              <a:rPr lang="fr-FR" sz="2000" smtClean="0"/>
            </a:br>
            <a:r>
              <a:rPr lang="fr-FR" sz="2000" smtClean="0"/>
              <a:t>V2=600l à 20l/min, </a:t>
            </a:r>
            <a:r>
              <a:rPr lang="fr-FR" sz="2000" b="1" smtClean="0">
                <a:solidFill>
                  <a:srgbClr val="C00000"/>
                </a:solidFill>
              </a:rPr>
              <a:t>30 min</a:t>
            </a:r>
            <a:endParaRPr lang="fr-FR" sz="2000" b="1">
              <a:solidFill>
                <a:srgbClr val="C00000"/>
              </a:solidFill>
            </a:endParaRPr>
          </a:p>
        </p:txBody>
      </p:sp>
    </p:spTree>
    <p:extLst>
      <p:ext uri="{BB962C8B-B14F-4D97-AF65-F5344CB8AC3E}">
        <p14:creationId xmlns:p14="http://schemas.microsoft.com/office/powerpoint/2010/main" val="244214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 Perturbations :</a:t>
            </a:r>
            <a:endParaRPr lang="fr-FR"/>
          </a:p>
        </p:txBody>
      </p:sp>
      <p:sp>
        <p:nvSpPr>
          <p:cNvPr id="3" name="Espace réservé du contenu 2"/>
          <p:cNvSpPr>
            <a:spLocks noGrp="1"/>
          </p:cNvSpPr>
          <p:nvPr>
            <p:ph idx="1"/>
          </p:nvPr>
        </p:nvSpPr>
        <p:spPr>
          <a:xfrm>
            <a:off x="360363" y="1258624"/>
            <a:ext cx="9359900" cy="1297077"/>
          </a:xfrm>
        </p:spPr>
        <p:txBody>
          <a:bodyPr/>
          <a:lstStyle/>
          <a:p>
            <a:r>
              <a:rPr lang="fr-FR" smtClean="0"/>
              <a:t> viscosité air (~épaisseur), dépend ? </a:t>
            </a:r>
            <a:r>
              <a:rPr lang="fr-FR" smtClean="0">
                <a:solidFill>
                  <a:srgbClr val="C00000"/>
                </a:solidFill>
              </a:rPr>
              <a:t>profondeur</a:t>
            </a:r>
          </a:p>
          <a:p>
            <a:r>
              <a:rPr lang="fr-FR" smtClean="0">
                <a:solidFill>
                  <a:schemeClr val="tx1"/>
                </a:solidFill>
              </a:rPr>
              <a:t> shunts pulmonaires :</a:t>
            </a:r>
          </a:p>
          <a:p>
            <a:pPr lvl="1"/>
            <a:endParaRPr lang="fr-FR">
              <a:solidFill>
                <a:srgbClr val="C00000"/>
              </a:solidFill>
            </a:endParaRPr>
          </a:p>
        </p:txBody>
      </p:sp>
      <p:sp>
        <p:nvSpPr>
          <p:cNvPr id="4" name="Espace réservé du numéro de diapositive 3"/>
          <p:cNvSpPr>
            <a:spLocks noGrp="1"/>
          </p:cNvSpPr>
          <p:nvPr>
            <p:ph type="sldNum" idx="11"/>
          </p:nvPr>
        </p:nvSpPr>
        <p:spPr/>
        <p:txBody>
          <a:bodyPr/>
          <a:lstStyle/>
          <a:p>
            <a:pPr>
              <a:defRPr/>
            </a:pPr>
            <a:fld id="{33AFE634-7499-4E13-930E-8048A26A994D}" type="slidenum">
              <a:rPr lang="fr-FR" smtClean="0"/>
              <a:pPr>
                <a:defRPr/>
              </a:pPr>
              <a:t>8</a:t>
            </a:fld>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7565" y="1763613"/>
            <a:ext cx="3686175" cy="5162550"/>
          </a:xfrm>
          <a:prstGeom prst="rect">
            <a:avLst/>
          </a:prstGeom>
        </p:spPr>
      </p:pic>
      <p:sp>
        <p:nvSpPr>
          <p:cNvPr id="7" name="ZoneTexte 6"/>
          <p:cNvSpPr txBox="1"/>
          <p:nvPr/>
        </p:nvSpPr>
        <p:spPr>
          <a:xfrm>
            <a:off x="1583928" y="3297341"/>
            <a:ext cx="2710015" cy="2954655"/>
          </a:xfrm>
          <a:prstGeom prst="rect">
            <a:avLst/>
          </a:prstGeom>
          <a:noFill/>
        </p:spPr>
        <p:txBody>
          <a:bodyPr wrap="square" rtlCol="0">
            <a:spAutoFit/>
          </a:bodyPr>
          <a:lstStyle/>
          <a:p>
            <a:pPr marL="87313" indent="0" algn="r">
              <a:buNone/>
            </a:pPr>
            <a:r>
              <a:rPr lang="fr-FR" sz="2000"/>
              <a:t>différentes </a:t>
            </a:r>
            <a:r>
              <a:rPr lang="fr-FR" sz="2000" smtClean="0"/>
              <a:t>causes possibles</a:t>
            </a:r>
          </a:p>
          <a:p>
            <a:pPr marL="87313" indent="0" algn="r">
              <a:buNone/>
            </a:pPr>
            <a:endParaRPr lang="fr-FR" sz="2000"/>
          </a:p>
          <a:p>
            <a:pPr marL="87313" indent="0" algn="r">
              <a:buNone/>
            </a:pPr>
            <a:r>
              <a:rPr lang="fr-FR" sz="2000" b="1" smtClean="0"/>
              <a:t>prévention</a:t>
            </a:r>
            <a:r>
              <a:rPr lang="fr-FR" sz="2000" smtClean="0"/>
              <a:t> : </a:t>
            </a:r>
            <a:r>
              <a:rPr lang="fr-FR" sz="2000" smtClean="0">
                <a:solidFill>
                  <a:srgbClr val="C00000"/>
                </a:solidFill>
              </a:rPr>
              <a:t>éviter</a:t>
            </a:r>
            <a:r>
              <a:rPr lang="fr-FR" sz="2000" smtClean="0"/>
              <a:t> ouvertures shunts par </a:t>
            </a:r>
            <a:r>
              <a:rPr lang="fr-FR" sz="2000" smtClean="0">
                <a:solidFill>
                  <a:srgbClr val="C00000"/>
                </a:solidFill>
              </a:rPr>
              <a:t>hyperpression</a:t>
            </a:r>
            <a:r>
              <a:rPr lang="fr-FR" sz="2000" smtClean="0"/>
              <a:t> thoracique (toux, valsalva lors remontée...)</a:t>
            </a:r>
            <a:endParaRPr lang="fr-FR" sz="2000"/>
          </a:p>
          <a:p>
            <a:pPr algn="l"/>
            <a:endParaRPr lang="fr-FR" sz="2000"/>
          </a:p>
        </p:txBody>
      </p:sp>
    </p:spTree>
    <p:extLst>
      <p:ext uri="{BB962C8B-B14F-4D97-AF65-F5344CB8AC3E}">
        <p14:creationId xmlns:p14="http://schemas.microsoft.com/office/powerpoint/2010/main" val="93101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1"/>
          </p:nvPr>
        </p:nvSpPr>
        <p:spPr/>
        <p:txBody>
          <a:bodyPr/>
          <a:lstStyle/>
          <a:p>
            <a:pPr>
              <a:defRPr/>
            </a:pPr>
            <a:fld id="{73171BC2-5229-4045-B5B9-F21E1E807CF7}" type="slidenum">
              <a:rPr lang="fr-FR" smtClean="0"/>
              <a:pPr>
                <a:defRPr/>
              </a:pPr>
              <a:t>9</a:t>
            </a:fld>
            <a:endParaRPr lang="fr-FR"/>
          </a:p>
        </p:txBody>
      </p:sp>
      <p:sp>
        <p:nvSpPr>
          <p:cNvPr id="3" name="Espace réservé du pied de page 2"/>
          <p:cNvSpPr>
            <a:spLocks noGrp="1"/>
          </p:cNvSpPr>
          <p:nvPr>
            <p:ph type="ftr" idx="10"/>
          </p:nvPr>
        </p:nvSpPr>
        <p:spPr/>
        <p:txBody>
          <a:bodyPr/>
          <a:lstStyle/>
          <a:p>
            <a:pPr>
              <a:defRPr/>
            </a:pPr>
            <a:r>
              <a:rPr lang="fr-FR" smtClean="0"/>
              <a:t>JC PETTIER – anatomie-physiologie N2 -2015</a:t>
            </a:r>
            <a:endParaRPr lang="fr-FR" dirty="0"/>
          </a:p>
        </p:txBody>
      </p:sp>
      <p:sp>
        <p:nvSpPr>
          <p:cNvPr id="4" name="Espace réservé du contenu 3"/>
          <p:cNvSpPr>
            <a:spLocks noGrp="1"/>
          </p:cNvSpPr>
          <p:nvPr>
            <p:ph idx="1"/>
          </p:nvPr>
        </p:nvSpPr>
        <p:spPr/>
        <p:txBody>
          <a:bodyPr/>
          <a:lstStyle/>
          <a:p>
            <a:pPr algn="r"/>
            <a:r>
              <a:rPr lang="fr-FR" smtClean="0"/>
              <a:t>2. Circulation</a:t>
            </a:r>
            <a:r>
              <a:rPr lang="fr-FR"/>
              <a:t>		</a:t>
            </a:r>
            <a:r>
              <a:rPr lang="fr-FR" smtClean="0"/>
              <a:t>	</a:t>
            </a:r>
            <a:r>
              <a:rPr lang="fr-FR"/>
              <a:t>	</a:t>
            </a:r>
          </a:p>
        </p:txBody>
      </p:sp>
    </p:spTree>
    <p:extLst>
      <p:ext uri="{BB962C8B-B14F-4D97-AF65-F5344CB8AC3E}">
        <p14:creationId xmlns:p14="http://schemas.microsoft.com/office/powerpoint/2010/main" val="3052970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ontenu par défaut">
  <a:themeElements>
    <a:clrScheme name="2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FFFF"/>
        </a:solidFill>
        <a:ln w="9525" cap="flat" cmpd="sng" algn="ctr">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charset="0"/>
            <a:ea typeface="SimSun" pitchFamily="2" charset="-122"/>
          </a:defRPr>
        </a:defPPr>
      </a:lstStyle>
    </a:spDef>
    <a:lnDef>
      <a:spPr bwMode="auto">
        <a:solidFill>
          <a:srgbClr val="F0FFFF"/>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objectDefaults>
  <a:extraClrSchemeLst>
    <a:extraClrScheme>
      <a:clrScheme name="2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Mer de glace</Template>
  <TotalTime>2067</TotalTime>
  <Words>719</Words>
  <Application>Microsoft Office PowerPoint</Application>
  <PresentationFormat>Personnalisé</PresentationFormat>
  <Paragraphs>186</Paragraphs>
  <Slides>21</Slides>
  <Notes>3</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1_Contenu par défaut</vt:lpstr>
      <vt:lpstr>Anatomie – Physiologie</vt:lpstr>
      <vt:lpstr>Présentation PowerPoint</vt:lpstr>
      <vt:lpstr>A) Echanges Préambule : composition de l’air</vt:lpstr>
      <vt:lpstr>Anatomie appareil respiratoire</vt:lpstr>
      <vt:lpstr>Lois physiques impliquées dans échanges</vt:lpstr>
      <vt:lpstr>Echanges poumonssang lors de la ventilation</vt:lpstr>
      <vt:lpstr>B) Consommation Différents volumes respiratoires</vt:lpstr>
      <vt:lpstr>C) Perturbations :</vt:lpstr>
      <vt:lpstr>Présentation PowerPoint</vt:lpstr>
      <vt:lpstr>A) Echanges</vt:lpstr>
      <vt:lpstr>B) Perturbation normale : la diurèse d’immersion</vt:lpstr>
      <vt:lpstr>Perturbation facteur d’ADD : le FOP</vt:lpstr>
      <vt:lpstr>Présentation PowerPoint</vt:lpstr>
      <vt:lpstr>Le tissu nerveux</vt:lpstr>
      <vt:lpstr>Perturbations Système  Nerveux Central :        sensibilité à différents gaz</vt:lpstr>
      <vt:lpstr>Présentation PowerPoint</vt:lpstr>
      <vt:lpstr>L'équilibre thermique</vt:lpstr>
      <vt:lpstr>La thermo-régulation</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 de glace</dc:title>
  <dc:creator>jcp</dc:creator>
  <dc:description>Arrière-plan gris et couleurs froides</dc:description>
  <cp:lastModifiedBy>admin</cp:lastModifiedBy>
  <cp:revision>145</cp:revision>
  <cp:lastPrinted>2015-02-17T09:30:28Z</cp:lastPrinted>
  <dcterms:created xsi:type="dcterms:W3CDTF">2011-01-01T12:22:22Z</dcterms:created>
  <dcterms:modified xsi:type="dcterms:W3CDTF">2020-01-25T09:18:16Z</dcterms:modified>
</cp:coreProperties>
</file>